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1" r:id="rId2"/>
    <p:sldId id="259" r:id="rId3"/>
    <p:sldId id="261" r:id="rId4"/>
    <p:sldId id="287" r:id="rId5"/>
    <p:sldId id="286" r:id="rId6"/>
    <p:sldId id="288" r:id="rId7"/>
    <p:sldId id="290" r:id="rId8"/>
    <p:sldId id="289" r:id="rId9"/>
    <p:sldId id="273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wi Nuriah" initials="DN" lastIdx="1" clrIdx="0">
    <p:extLst>
      <p:ext uri="{19B8F6BF-5375-455C-9EA6-DF929625EA0E}">
        <p15:presenceInfo xmlns:p15="http://schemas.microsoft.com/office/powerpoint/2012/main" userId="a35e9d5f13a387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2" y="10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18:39.792" idx="1">
    <p:pos x="5616" y="417"/>
    <p:text>https://www.freepik.com/free-vector/group-discussion-concept-illustration_22909121.htm#query=diskusi&amp;position=0&amp;from_view=search&amp;track=sph#page=1&amp;query=d&amp;from_query=undefined&amp;position=0&amp;from_view=search&amp;track=sph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5/8/layout/default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C838D14C-C061-436B-BD25-22769ECA0800}">
      <dgm:prSet phldrT="[Text]"/>
      <dgm:spPr/>
      <dgm:t>
        <a:bodyPr/>
        <a:lstStyle/>
        <a:p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Kekayaan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rohani</a:t>
          </a:r>
          <a:r>
            <a:rPr lang="en-US" b="0" i="0" dirty="0">
              <a:latin typeface="+mn-lt"/>
            </a:rPr>
            <a:t>, moral, dan </a:t>
          </a:r>
          <a:r>
            <a:rPr lang="en-US" b="0" i="0" dirty="0" err="1">
              <a:latin typeface="+mn-lt"/>
            </a:rPr>
            <a:t>budaya</a:t>
          </a:r>
          <a:endParaRPr lang="id-ID" dirty="0"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B9E9AF81-8ADF-46B0-A601-19A23457A8E6}">
      <dgm:prSet phldrT="[Text]"/>
      <dgm:spPr/>
      <dgm:t>
        <a:bodyPr/>
        <a:lstStyle/>
        <a:p>
          <a:r>
            <a:rPr lang="en-US" b="0" i="0" dirty="0" err="1">
              <a:latin typeface="+mn-lt"/>
            </a:rPr>
            <a:t>Isinya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tidak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langsung</a:t>
          </a:r>
          <a:r>
            <a:rPr lang="en-US" b="0" i="0" dirty="0">
              <a:latin typeface="+mn-lt"/>
            </a:rPr>
            <a:t> </a:t>
          </a:r>
          <a:r>
            <a:rPr lang="en-US" b="0" i="0" dirty="0" err="1">
              <a:latin typeface="+mn-lt"/>
            </a:rPr>
            <a:t>operasional</a:t>
          </a:r>
          <a:endParaRPr lang="id-ID" dirty="0">
            <a:latin typeface="+mn-lt"/>
          </a:endParaRPr>
        </a:p>
      </dgm:t>
    </dgm:pt>
    <dgm:pt modelId="{A5B3FEFB-65A7-4481-9F83-85F94FDF7E3C}" type="parTrans" cxnId="{6A262DBE-A8EE-450B-96B4-1DC458542B1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546E1F54-C573-4559-95AD-41C8A4262970}" type="sibTrans" cxnId="{6A262DBE-A8EE-450B-96B4-1DC458542B1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6363EB04-4476-492F-A63B-114768BA6117}">
      <dgm:prSet phldrT="[Text]"/>
      <dgm:spPr/>
      <dgm:t>
        <a:bodyPr/>
        <a:lstStyle/>
        <a:p>
          <a:r>
            <a:rPr lang="en-US" dirty="0" err="1">
              <a:latin typeface="+mn-lt"/>
            </a:rPr>
            <a:t>Tidak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diciptakan</a:t>
          </a:r>
          <a:r>
            <a:rPr lang="en-US" dirty="0">
              <a:latin typeface="+mn-lt"/>
            </a:rPr>
            <a:t> oleh negara </a:t>
          </a:r>
          <a:r>
            <a:rPr lang="en-US" dirty="0" err="1">
              <a:latin typeface="+mn-lt"/>
            </a:rPr>
            <a:t>maupun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penguasa</a:t>
          </a:r>
          <a:r>
            <a:rPr lang="en-US" dirty="0">
              <a:latin typeface="+mn-lt"/>
            </a:rPr>
            <a:t>, </a:t>
          </a:r>
          <a:r>
            <a:rPr lang="en-US" dirty="0" err="1">
              <a:latin typeface="+mn-lt"/>
            </a:rPr>
            <a:t>tetapi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ditemukan</a:t>
          </a:r>
          <a:r>
            <a:rPr lang="en-US" dirty="0">
              <a:latin typeface="+mn-lt"/>
            </a:rPr>
            <a:t> oleh </a:t>
          </a:r>
          <a:r>
            <a:rPr lang="en-US" dirty="0" err="1">
              <a:latin typeface="+mn-lt"/>
            </a:rPr>
            <a:t>masyarakat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sendiri</a:t>
          </a:r>
          <a:endParaRPr lang="id-ID" dirty="0">
            <a:latin typeface="+mn-lt"/>
          </a:endParaRPr>
        </a:p>
      </dgm:t>
    </dgm:pt>
    <dgm:pt modelId="{F8E87A51-9C5C-4881-947F-A385356A2113}" type="parTrans" cxnId="{7368846D-5B0F-4F9A-90C2-0A8C159CFBD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DD30820A-3C16-45D6-ADA1-18B409A4CE26}" type="sibTrans" cxnId="{7368846D-5B0F-4F9A-90C2-0A8C159CFBD1}">
      <dgm:prSet/>
      <dgm:spPr/>
      <dgm:t>
        <a:bodyPr/>
        <a:lstStyle/>
        <a:p>
          <a:endParaRPr lang="id-ID">
            <a:latin typeface="Abadi MT"/>
          </a:endParaRPr>
        </a:p>
      </dgm:t>
    </dgm:pt>
    <dgm:pt modelId="{914272A6-E631-4195-9BC4-AA7644235EE6}">
      <dgm:prSet phldrT="[Text]"/>
      <dgm:spPr/>
      <dgm:t>
        <a:bodyPr/>
        <a:lstStyle/>
        <a:p>
          <a:r>
            <a:rPr lang="en-US" dirty="0" err="1">
              <a:latin typeface="+mn-lt"/>
            </a:rPr>
            <a:t>Tidak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pernah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membatasi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kebebasan</a:t>
          </a:r>
          <a:r>
            <a:rPr lang="en-US" dirty="0">
              <a:latin typeface="+mn-lt"/>
            </a:rPr>
            <a:t> dan </a:t>
          </a:r>
          <a:r>
            <a:rPr lang="en-US" dirty="0" err="1">
              <a:latin typeface="+mn-lt"/>
            </a:rPr>
            <a:t>tanggung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jawab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masyarakat</a:t>
          </a:r>
          <a:endParaRPr lang="id-ID" dirty="0">
            <a:latin typeface="+mn-lt"/>
          </a:endParaRPr>
        </a:p>
      </dgm:t>
    </dgm:pt>
    <dgm:pt modelId="{D9589A04-2211-4D37-A4B9-18ACC6E484A7}" type="parTrans" cxnId="{45656EF7-89CE-41D6-A045-F78B12D0EEB9}">
      <dgm:prSet/>
      <dgm:spPr/>
      <dgm:t>
        <a:bodyPr/>
        <a:lstStyle/>
        <a:p>
          <a:endParaRPr lang="id-ID"/>
        </a:p>
      </dgm:t>
    </dgm:pt>
    <dgm:pt modelId="{794436BE-E209-4E1C-8026-7BA53064421E}" type="sibTrans" cxnId="{45656EF7-89CE-41D6-A045-F78B12D0EEB9}">
      <dgm:prSet/>
      <dgm:spPr/>
      <dgm:t>
        <a:bodyPr/>
        <a:lstStyle/>
        <a:p>
          <a:endParaRPr lang="id-ID"/>
        </a:p>
      </dgm:t>
    </dgm:pt>
    <dgm:pt modelId="{526A65A8-3B97-46F7-B105-B5AD4FBA2DE4}">
      <dgm:prSet phldrT="[Text]"/>
      <dgm:spPr/>
      <dgm:t>
        <a:bodyPr/>
        <a:lstStyle/>
        <a:p>
          <a:r>
            <a:rPr lang="en-US" dirty="0" err="1">
              <a:latin typeface="+mn-lt"/>
            </a:rPr>
            <a:t>Menghargai</a:t>
          </a:r>
          <a:r>
            <a:rPr lang="en-US" dirty="0">
              <a:latin typeface="+mn-lt"/>
            </a:rPr>
            <a:t> </a:t>
          </a:r>
          <a:r>
            <a:rPr lang="en-US" dirty="0" err="1">
              <a:latin typeface="+mn-lt"/>
            </a:rPr>
            <a:t>keberagaman</a:t>
          </a:r>
          <a:r>
            <a:rPr lang="en-US" dirty="0">
              <a:latin typeface="+mn-lt"/>
            </a:rPr>
            <a:t> yang </a:t>
          </a:r>
          <a:r>
            <a:rPr lang="en-US" dirty="0" err="1">
              <a:latin typeface="+mn-lt"/>
            </a:rPr>
            <a:t>ada</a:t>
          </a:r>
          <a:endParaRPr lang="id-ID" dirty="0">
            <a:latin typeface="+mn-lt"/>
          </a:endParaRPr>
        </a:p>
      </dgm:t>
    </dgm:pt>
    <dgm:pt modelId="{825C526C-9D99-42F1-8979-F964869F4997}" type="parTrans" cxnId="{F438EDBC-0698-47EC-98F1-AB9168E54D37}">
      <dgm:prSet/>
      <dgm:spPr/>
      <dgm:t>
        <a:bodyPr/>
        <a:lstStyle/>
        <a:p>
          <a:endParaRPr lang="id-ID"/>
        </a:p>
      </dgm:t>
    </dgm:pt>
    <dgm:pt modelId="{0326F2B0-8A30-4BBA-A36E-A56F4BE3E437}" type="sibTrans" cxnId="{F438EDBC-0698-47EC-98F1-AB9168E54D37}">
      <dgm:prSet/>
      <dgm:spPr/>
      <dgm:t>
        <a:bodyPr/>
        <a:lstStyle/>
        <a:p>
          <a:endParaRPr lang="id-ID"/>
        </a:p>
      </dgm:t>
    </dgm:pt>
    <dgm:pt modelId="{45D39C72-E78F-4B9D-B36D-527F66774E8E}" type="pres">
      <dgm:prSet presAssocID="{29A5121D-ED41-4372-8059-59F6086380DB}" presName="diagram" presStyleCnt="0">
        <dgm:presLayoutVars>
          <dgm:dir/>
          <dgm:resizeHandles val="exact"/>
        </dgm:presLayoutVars>
      </dgm:prSet>
      <dgm:spPr/>
    </dgm:pt>
    <dgm:pt modelId="{D3B45D5D-0E70-41EE-9E49-86DA67C6616F}" type="pres">
      <dgm:prSet presAssocID="{C838D14C-C061-436B-BD25-22769ECA0800}" presName="node" presStyleLbl="node1" presStyleIdx="0" presStyleCnt="5">
        <dgm:presLayoutVars>
          <dgm:bulletEnabled val="1"/>
        </dgm:presLayoutVars>
      </dgm:prSet>
      <dgm:spPr/>
    </dgm:pt>
    <dgm:pt modelId="{6F9BD2A1-8341-4AE2-AF55-03A8C8C33582}" type="pres">
      <dgm:prSet presAssocID="{FA83C5F6-C2A5-4C02-B9CC-5AD907BB1847}" presName="sibTrans" presStyleCnt="0"/>
      <dgm:spPr/>
    </dgm:pt>
    <dgm:pt modelId="{21575CC8-06BA-4A95-BE36-593AF6EB97C4}" type="pres">
      <dgm:prSet presAssocID="{6363EB04-4476-492F-A63B-114768BA6117}" presName="node" presStyleLbl="node1" presStyleIdx="1" presStyleCnt="5">
        <dgm:presLayoutVars>
          <dgm:bulletEnabled val="1"/>
        </dgm:presLayoutVars>
      </dgm:prSet>
      <dgm:spPr/>
    </dgm:pt>
    <dgm:pt modelId="{19880DC1-F071-4769-8454-E315116D8C4E}" type="pres">
      <dgm:prSet presAssocID="{DD30820A-3C16-45D6-ADA1-18B409A4CE26}" presName="sibTrans" presStyleCnt="0"/>
      <dgm:spPr/>
    </dgm:pt>
    <dgm:pt modelId="{753BFA1B-E0D3-44CC-97C7-4037A1935027}" type="pres">
      <dgm:prSet presAssocID="{B9E9AF81-8ADF-46B0-A601-19A23457A8E6}" presName="node" presStyleLbl="node1" presStyleIdx="2" presStyleCnt="5">
        <dgm:presLayoutVars>
          <dgm:bulletEnabled val="1"/>
        </dgm:presLayoutVars>
      </dgm:prSet>
      <dgm:spPr/>
    </dgm:pt>
    <dgm:pt modelId="{9F82D0C4-A2B5-41D6-9545-0A0EE0791B8E}" type="pres">
      <dgm:prSet presAssocID="{546E1F54-C573-4559-95AD-41C8A4262970}" presName="sibTrans" presStyleCnt="0"/>
      <dgm:spPr/>
    </dgm:pt>
    <dgm:pt modelId="{C10C9A5B-BD3D-44EA-B52C-F457C13E0055}" type="pres">
      <dgm:prSet presAssocID="{914272A6-E631-4195-9BC4-AA7644235EE6}" presName="node" presStyleLbl="node1" presStyleIdx="3" presStyleCnt="5">
        <dgm:presLayoutVars>
          <dgm:bulletEnabled val="1"/>
        </dgm:presLayoutVars>
      </dgm:prSet>
      <dgm:spPr/>
    </dgm:pt>
    <dgm:pt modelId="{1A9BAD6D-7121-41F8-96A1-5D5F1C0F7C97}" type="pres">
      <dgm:prSet presAssocID="{794436BE-E209-4E1C-8026-7BA53064421E}" presName="sibTrans" presStyleCnt="0"/>
      <dgm:spPr/>
    </dgm:pt>
    <dgm:pt modelId="{AC1D620E-CFF7-45FA-8B21-3406E93807C4}" type="pres">
      <dgm:prSet presAssocID="{526A65A8-3B97-46F7-B105-B5AD4FBA2DE4}" presName="node" presStyleLbl="node1" presStyleIdx="4" presStyleCnt="5">
        <dgm:presLayoutVars>
          <dgm:bulletEnabled val="1"/>
        </dgm:presLayoutVars>
      </dgm:prSet>
      <dgm:spPr/>
    </dgm:pt>
  </dgm:ptLst>
  <dgm:cxnLst>
    <dgm:cxn modelId="{B7681C0A-D2EF-4D75-A671-056CCFC4408A}" type="presOf" srcId="{6363EB04-4476-492F-A63B-114768BA6117}" destId="{21575CC8-06BA-4A95-BE36-593AF6EB97C4}" srcOrd="0" destOrd="0" presId="urn:microsoft.com/office/officeart/2005/8/layout/default"/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C3E5BD3C-9807-45BF-B9B6-9723FC1790D7}" type="presOf" srcId="{914272A6-E631-4195-9BC4-AA7644235EE6}" destId="{C10C9A5B-BD3D-44EA-B52C-F457C13E0055}" srcOrd="0" destOrd="0" presId="urn:microsoft.com/office/officeart/2005/8/layout/default"/>
    <dgm:cxn modelId="{7368846D-5B0F-4F9A-90C2-0A8C159CFBD1}" srcId="{29A5121D-ED41-4372-8059-59F6086380DB}" destId="{6363EB04-4476-492F-A63B-114768BA6117}" srcOrd="1" destOrd="0" parTransId="{F8E87A51-9C5C-4881-947F-A385356A2113}" sibTransId="{DD30820A-3C16-45D6-ADA1-18B409A4CE26}"/>
    <dgm:cxn modelId="{2C00FB78-29C0-4D38-A399-8BA7E9DC8B1D}" type="presOf" srcId="{29A5121D-ED41-4372-8059-59F6086380DB}" destId="{45D39C72-E78F-4B9D-B36D-527F66774E8E}" srcOrd="0" destOrd="0" presId="urn:microsoft.com/office/officeart/2005/8/layout/default"/>
    <dgm:cxn modelId="{CE1C6D99-1A98-4669-8EA7-F41F21ABD333}" type="presOf" srcId="{C838D14C-C061-436B-BD25-22769ECA0800}" destId="{D3B45D5D-0E70-41EE-9E49-86DA67C6616F}" srcOrd="0" destOrd="0" presId="urn:microsoft.com/office/officeart/2005/8/layout/default"/>
    <dgm:cxn modelId="{A179C8A1-72D1-42A8-9AD9-33B4233FEC86}" type="presOf" srcId="{B9E9AF81-8ADF-46B0-A601-19A23457A8E6}" destId="{753BFA1B-E0D3-44CC-97C7-4037A1935027}" srcOrd="0" destOrd="0" presId="urn:microsoft.com/office/officeart/2005/8/layout/default"/>
    <dgm:cxn modelId="{485057AE-0D66-4D9B-87DF-EA1C5821CC8D}" type="presOf" srcId="{526A65A8-3B97-46F7-B105-B5AD4FBA2DE4}" destId="{AC1D620E-CFF7-45FA-8B21-3406E93807C4}" srcOrd="0" destOrd="0" presId="urn:microsoft.com/office/officeart/2005/8/layout/default"/>
    <dgm:cxn modelId="{F438EDBC-0698-47EC-98F1-AB9168E54D37}" srcId="{29A5121D-ED41-4372-8059-59F6086380DB}" destId="{526A65A8-3B97-46F7-B105-B5AD4FBA2DE4}" srcOrd="4" destOrd="0" parTransId="{825C526C-9D99-42F1-8979-F964869F4997}" sibTransId="{0326F2B0-8A30-4BBA-A36E-A56F4BE3E437}"/>
    <dgm:cxn modelId="{6A262DBE-A8EE-450B-96B4-1DC458542B11}" srcId="{29A5121D-ED41-4372-8059-59F6086380DB}" destId="{B9E9AF81-8ADF-46B0-A601-19A23457A8E6}" srcOrd="2" destOrd="0" parTransId="{A5B3FEFB-65A7-4481-9F83-85F94FDF7E3C}" sibTransId="{546E1F54-C573-4559-95AD-41C8A4262970}"/>
    <dgm:cxn modelId="{45656EF7-89CE-41D6-A045-F78B12D0EEB9}" srcId="{29A5121D-ED41-4372-8059-59F6086380DB}" destId="{914272A6-E631-4195-9BC4-AA7644235EE6}" srcOrd="3" destOrd="0" parTransId="{D9589A04-2211-4D37-A4B9-18ACC6E484A7}" sibTransId="{794436BE-E209-4E1C-8026-7BA53064421E}"/>
    <dgm:cxn modelId="{AFAFE1D7-4D9B-485F-8E0B-FE1460378C40}" type="presParOf" srcId="{45D39C72-E78F-4B9D-B36D-527F66774E8E}" destId="{D3B45D5D-0E70-41EE-9E49-86DA67C6616F}" srcOrd="0" destOrd="0" presId="urn:microsoft.com/office/officeart/2005/8/layout/default"/>
    <dgm:cxn modelId="{EA8BC90C-5FA0-4827-B28C-603DC4A414DE}" type="presParOf" srcId="{45D39C72-E78F-4B9D-B36D-527F66774E8E}" destId="{6F9BD2A1-8341-4AE2-AF55-03A8C8C33582}" srcOrd="1" destOrd="0" presId="urn:microsoft.com/office/officeart/2005/8/layout/default"/>
    <dgm:cxn modelId="{E5659FD0-9B5C-46F4-A66E-2A48D2B03801}" type="presParOf" srcId="{45D39C72-E78F-4B9D-B36D-527F66774E8E}" destId="{21575CC8-06BA-4A95-BE36-593AF6EB97C4}" srcOrd="2" destOrd="0" presId="urn:microsoft.com/office/officeart/2005/8/layout/default"/>
    <dgm:cxn modelId="{A4893507-3C33-4228-827C-ED540955ABB7}" type="presParOf" srcId="{45D39C72-E78F-4B9D-B36D-527F66774E8E}" destId="{19880DC1-F071-4769-8454-E315116D8C4E}" srcOrd="3" destOrd="0" presId="urn:microsoft.com/office/officeart/2005/8/layout/default"/>
    <dgm:cxn modelId="{E57FE61C-E401-47DE-928D-1DB0DA2228CD}" type="presParOf" srcId="{45D39C72-E78F-4B9D-B36D-527F66774E8E}" destId="{753BFA1B-E0D3-44CC-97C7-4037A1935027}" srcOrd="4" destOrd="0" presId="urn:microsoft.com/office/officeart/2005/8/layout/default"/>
    <dgm:cxn modelId="{A60C68EF-F3C4-4CD1-9530-B1FA2551B753}" type="presParOf" srcId="{45D39C72-E78F-4B9D-B36D-527F66774E8E}" destId="{9F82D0C4-A2B5-41D6-9545-0A0EE0791B8E}" srcOrd="5" destOrd="0" presId="urn:microsoft.com/office/officeart/2005/8/layout/default"/>
    <dgm:cxn modelId="{FBFF22D7-6C05-4E35-93B7-181F61EBCBCB}" type="presParOf" srcId="{45D39C72-E78F-4B9D-B36D-527F66774E8E}" destId="{C10C9A5B-BD3D-44EA-B52C-F457C13E0055}" srcOrd="6" destOrd="0" presId="urn:microsoft.com/office/officeart/2005/8/layout/default"/>
    <dgm:cxn modelId="{088C92BB-BD75-4CC5-A984-510283F3D246}" type="presParOf" srcId="{45D39C72-E78F-4B9D-B36D-527F66774E8E}" destId="{1A9BAD6D-7121-41F8-96A1-5D5F1C0F7C97}" srcOrd="7" destOrd="0" presId="urn:microsoft.com/office/officeart/2005/8/layout/default"/>
    <dgm:cxn modelId="{1165E8F7-39E1-43B6-AF0A-D9D5104BC950}" type="presParOf" srcId="{45D39C72-E78F-4B9D-B36D-527F66774E8E}" destId="{AC1D620E-CFF7-45FA-8B21-3406E93807C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B45D5D-0E70-41EE-9E49-86DA67C6616F}">
      <dsp:nvSpPr>
        <dsp:cNvPr id="0" name=""/>
        <dsp:cNvSpPr/>
      </dsp:nvSpPr>
      <dsp:spPr>
        <a:xfrm>
          <a:off x="88225" y="2218"/>
          <a:ext cx="2659484" cy="15956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>
              <a:latin typeface="+mn-lt"/>
            </a:rPr>
            <a:t> </a:t>
          </a:r>
          <a:r>
            <a:rPr lang="en-US" sz="2000" b="0" i="0" kern="1200" dirty="0" err="1">
              <a:latin typeface="+mn-lt"/>
            </a:rPr>
            <a:t>Kekayaan</a:t>
          </a:r>
          <a:r>
            <a:rPr lang="en-US" sz="2000" b="0" i="0" kern="1200" dirty="0">
              <a:latin typeface="+mn-lt"/>
            </a:rPr>
            <a:t> </a:t>
          </a:r>
          <a:r>
            <a:rPr lang="en-US" sz="2000" b="0" i="0" kern="1200" dirty="0" err="1">
              <a:latin typeface="+mn-lt"/>
            </a:rPr>
            <a:t>rohani</a:t>
          </a:r>
          <a:r>
            <a:rPr lang="en-US" sz="2000" b="0" i="0" kern="1200" dirty="0">
              <a:latin typeface="+mn-lt"/>
            </a:rPr>
            <a:t>, moral, dan </a:t>
          </a:r>
          <a:r>
            <a:rPr lang="en-US" sz="2000" b="0" i="0" kern="1200" dirty="0" err="1">
              <a:latin typeface="+mn-lt"/>
            </a:rPr>
            <a:t>budaya</a:t>
          </a:r>
          <a:endParaRPr lang="id-ID" sz="2000" kern="1200" dirty="0">
            <a:latin typeface="+mn-lt"/>
          </a:endParaRPr>
        </a:p>
      </dsp:txBody>
      <dsp:txXfrm>
        <a:off x="88225" y="2218"/>
        <a:ext cx="2659484" cy="1595690"/>
      </dsp:txXfrm>
    </dsp:sp>
    <dsp:sp modelId="{21575CC8-06BA-4A95-BE36-593AF6EB97C4}">
      <dsp:nvSpPr>
        <dsp:cNvPr id="0" name=""/>
        <dsp:cNvSpPr/>
      </dsp:nvSpPr>
      <dsp:spPr>
        <a:xfrm>
          <a:off x="3013657" y="2218"/>
          <a:ext cx="2659484" cy="15956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+mn-lt"/>
            </a:rPr>
            <a:t>Tidak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diciptakan</a:t>
          </a:r>
          <a:r>
            <a:rPr lang="en-US" sz="2000" kern="1200" dirty="0">
              <a:latin typeface="+mn-lt"/>
            </a:rPr>
            <a:t> oleh negara </a:t>
          </a:r>
          <a:r>
            <a:rPr lang="en-US" sz="2000" kern="1200" dirty="0" err="1">
              <a:latin typeface="+mn-lt"/>
            </a:rPr>
            <a:t>maupun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penguasa</a:t>
          </a:r>
          <a:r>
            <a:rPr lang="en-US" sz="2000" kern="1200" dirty="0">
              <a:latin typeface="+mn-lt"/>
            </a:rPr>
            <a:t>, </a:t>
          </a:r>
          <a:r>
            <a:rPr lang="en-US" sz="2000" kern="1200" dirty="0" err="1">
              <a:latin typeface="+mn-lt"/>
            </a:rPr>
            <a:t>tetapi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ditemukan</a:t>
          </a:r>
          <a:r>
            <a:rPr lang="en-US" sz="2000" kern="1200" dirty="0">
              <a:latin typeface="+mn-lt"/>
            </a:rPr>
            <a:t> oleh </a:t>
          </a:r>
          <a:r>
            <a:rPr lang="en-US" sz="2000" kern="1200" dirty="0" err="1">
              <a:latin typeface="+mn-lt"/>
            </a:rPr>
            <a:t>masyarakat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sendiri</a:t>
          </a:r>
          <a:endParaRPr lang="id-ID" sz="2000" kern="1200" dirty="0">
            <a:latin typeface="+mn-lt"/>
          </a:endParaRPr>
        </a:p>
      </dsp:txBody>
      <dsp:txXfrm>
        <a:off x="3013657" y="2218"/>
        <a:ext cx="2659484" cy="1595690"/>
      </dsp:txXfrm>
    </dsp:sp>
    <dsp:sp modelId="{753BFA1B-E0D3-44CC-97C7-4037A1935027}">
      <dsp:nvSpPr>
        <dsp:cNvPr id="0" name=""/>
        <dsp:cNvSpPr/>
      </dsp:nvSpPr>
      <dsp:spPr>
        <a:xfrm>
          <a:off x="5939090" y="2218"/>
          <a:ext cx="2659484" cy="15956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 dirty="0" err="1">
              <a:latin typeface="+mn-lt"/>
            </a:rPr>
            <a:t>Isinya</a:t>
          </a:r>
          <a:r>
            <a:rPr lang="en-US" sz="2000" b="0" i="0" kern="1200" dirty="0">
              <a:latin typeface="+mn-lt"/>
            </a:rPr>
            <a:t> </a:t>
          </a:r>
          <a:r>
            <a:rPr lang="en-US" sz="2000" b="0" i="0" kern="1200" dirty="0" err="1">
              <a:latin typeface="+mn-lt"/>
            </a:rPr>
            <a:t>tidak</a:t>
          </a:r>
          <a:r>
            <a:rPr lang="en-US" sz="2000" b="0" i="0" kern="1200" dirty="0">
              <a:latin typeface="+mn-lt"/>
            </a:rPr>
            <a:t> </a:t>
          </a:r>
          <a:r>
            <a:rPr lang="en-US" sz="2000" b="0" i="0" kern="1200" dirty="0" err="1">
              <a:latin typeface="+mn-lt"/>
            </a:rPr>
            <a:t>langsung</a:t>
          </a:r>
          <a:r>
            <a:rPr lang="en-US" sz="2000" b="0" i="0" kern="1200" dirty="0">
              <a:latin typeface="+mn-lt"/>
            </a:rPr>
            <a:t> </a:t>
          </a:r>
          <a:r>
            <a:rPr lang="en-US" sz="2000" b="0" i="0" kern="1200" dirty="0" err="1">
              <a:latin typeface="+mn-lt"/>
            </a:rPr>
            <a:t>operasional</a:t>
          </a:r>
          <a:endParaRPr lang="id-ID" sz="2000" kern="1200" dirty="0">
            <a:latin typeface="+mn-lt"/>
          </a:endParaRPr>
        </a:p>
      </dsp:txBody>
      <dsp:txXfrm>
        <a:off x="5939090" y="2218"/>
        <a:ext cx="2659484" cy="1595690"/>
      </dsp:txXfrm>
    </dsp:sp>
    <dsp:sp modelId="{C10C9A5B-BD3D-44EA-B52C-F457C13E0055}">
      <dsp:nvSpPr>
        <dsp:cNvPr id="0" name=""/>
        <dsp:cNvSpPr/>
      </dsp:nvSpPr>
      <dsp:spPr>
        <a:xfrm>
          <a:off x="1550941" y="1863857"/>
          <a:ext cx="2659484" cy="15956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+mn-lt"/>
            </a:rPr>
            <a:t>Tidak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pernah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membatasi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kebebasan</a:t>
          </a:r>
          <a:r>
            <a:rPr lang="en-US" sz="2000" kern="1200" dirty="0">
              <a:latin typeface="+mn-lt"/>
            </a:rPr>
            <a:t> dan </a:t>
          </a:r>
          <a:r>
            <a:rPr lang="en-US" sz="2000" kern="1200" dirty="0" err="1">
              <a:latin typeface="+mn-lt"/>
            </a:rPr>
            <a:t>tanggung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jawab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masyarakat</a:t>
          </a:r>
          <a:endParaRPr lang="id-ID" sz="2000" kern="1200" dirty="0">
            <a:latin typeface="+mn-lt"/>
          </a:endParaRPr>
        </a:p>
      </dsp:txBody>
      <dsp:txXfrm>
        <a:off x="1550941" y="1863857"/>
        <a:ext cx="2659484" cy="1595690"/>
      </dsp:txXfrm>
    </dsp:sp>
    <dsp:sp modelId="{AC1D620E-CFF7-45FA-8B21-3406E93807C4}">
      <dsp:nvSpPr>
        <dsp:cNvPr id="0" name=""/>
        <dsp:cNvSpPr/>
      </dsp:nvSpPr>
      <dsp:spPr>
        <a:xfrm>
          <a:off x="4476374" y="1863857"/>
          <a:ext cx="2659484" cy="15956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+mn-lt"/>
            </a:rPr>
            <a:t>Menghargai</a:t>
          </a:r>
          <a:r>
            <a:rPr lang="en-US" sz="2000" kern="1200" dirty="0">
              <a:latin typeface="+mn-lt"/>
            </a:rPr>
            <a:t> </a:t>
          </a:r>
          <a:r>
            <a:rPr lang="en-US" sz="2000" kern="1200" dirty="0" err="1">
              <a:latin typeface="+mn-lt"/>
            </a:rPr>
            <a:t>keberagaman</a:t>
          </a:r>
          <a:r>
            <a:rPr lang="en-US" sz="2000" kern="1200" dirty="0">
              <a:latin typeface="+mn-lt"/>
            </a:rPr>
            <a:t> yang </a:t>
          </a:r>
          <a:r>
            <a:rPr lang="en-US" sz="2000" kern="1200" dirty="0" err="1">
              <a:latin typeface="+mn-lt"/>
            </a:rPr>
            <a:t>ada</a:t>
          </a:r>
          <a:endParaRPr lang="id-ID" sz="2000" kern="1200" dirty="0">
            <a:latin typeface="+mn-lt"/>
          </a:endParaRPr>
        </a:p>
      </dsp:txBody>
      <dsp:txXfrm>
        <a:off x="4476374" y="1863857"/>
        <a:ext cx="2659484" cy="1595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cover</a:t>
            </a:r>
            <a:r>
              <a:rPr lang="en-US" baseline="0" dirty="0"/>
              <a:t> </a:t>
            </a:r>
            <a:r>
              <a:rPr lang="en-US" baseline="0" dirty="0" err="1"/>
              <a:t>buku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42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3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37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8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4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1479" y="1428750"/>
            <a:ext cx="4834962" cy="923322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5400" b="1" noProof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1" y="2394295"/>
            <a:ext cx="5059679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40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Pendidikan Pancasila</a:t>
            </a:r>
            <a:endParaRPr lang="id-ID" sz="66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  <a:p>
            <a:pPr algn="ctr"/>
            <a:r>
              <a:rPr lang="id-ID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untuk SMA/MA Kelas </a:t>
            </a:r>
            <a:r>
              <a:rPr lang="en-US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XI</a:t>
            </a:r>
            <a:endParaRPr lang="id-ID" sz="28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2920" y="23431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804" r="2869" b="1925"/>
          <a:stretch/>
        </p:blipFill>
        <p:spPr bwMode="auto">
          <a:xfrm rot="297755">
            <a:off x="5925714" y="566571"/>
            <a:ext cx="2416148" cy="3553159"/>
          </a:xfrm>
          <a:prstGeom prst="rect">
            <a:avLst/>
          </a:prstGeom>
          <a:ln>
            <a:noFill/>
          </a:ln>
          <a:effectLst>
            <a:outerShdw blurRad="76200" dist="76200" dir="20400000" sx="102000" sy="102000" algn="b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03108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51610"/>
            <a:ext cx="4572000" cy="2678531"/>
            <a:chOff x="0" y="1472233"/>
            <a:chExt cx="4572000" cy="412835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2041475"/>
              <a:ext cx="4572000" cy="355911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makna dan hakikat ideologi;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mengidentifikasi perbedaan ideologi terbuka dan ideologi tertutup</a:t>
              </a:r>
              <a:r>
                <a:rPr lang="en-US" sz="1400" dirty="0">
                  <a:latin typeface="Candara" panose="020E0502030303020204" pitchFamily="34" charset="0"/>
                </a:rPr>
                <a:t>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menganalisis kedudukan Pancasila sebagai ideologi terbuka; dan 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perwujudan Pancasila sebagai ideologi dalam kehidupan berbangsa dan bernegara</a:t>
              </a:r>
              <a:endParaRPr lang="id-ID" sz="1400" noProof="1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72233"/>
              <a:ext cx="4572000" cy="56924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1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PANCASILA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" name="Picture 2" descr="D:\Kurikulum Merdeka\PP\PP SMP 7\Bab 2\Gambar Bab 2\Lambang Pancasila.png">
            <a:extLst>
              <a:ext uri="{FF2B5EF4-FFF2-40B4-BE49-F238E27FC236}">
                <a16:creationId xmlns:a16="http://schemas.microsoft.com/office/drawing/2014/main" id="{CEC12C40-29F1-8068-3C31-0993E75F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72" y="1276350"/>
            <a:ext cx="2627328" cy="321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028" name="Picture 4">
            <a:extLst>
              <a:ext uri="{FF2B5EF4-FFF2-40B4-BE49-F238E27FC236}">
                <a16:creationId xmlns:a16="http://schemas.microsoft.com/office/drawing/2014/main" id="{EA71657D-AE28-2E1F-D6DB-050D5E225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9" r="8789"/>
          <a:stretch/>
        </p:blipFill>
        <p:spPr bwMode="auto">
          <a:xfrm>
            <a:off x="5638800" y="661396"/>
            <a:ext cx="3276600" cy="297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A8213B-1640-B1D4-4A47-CFD541B2C18D}"/>
              </a:ext>
            </a:extLst>
          </p:cNvPr>
          <p:cNvSpPr/>
          <p:nvPr/>
        </p:nvSpPr>
        <p:spPr>
          <a:xfrm>
            <a:off x="457200" y="1581150"/>
            <a:ext cx="5029200" cy="274516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dirty="0"/>
              <a:t>Menurut Alfian, sebuah ideologi terbuka adalah ideologi yang dapat berinteraksi dengan perkembangan zaman, dan adanya dinamika internal.</a:t>
            </a:r>
            <a:r>
              <a:rPr lang="en-US" dirty="0"/>
              <a:t> </a:t>
            </a:r>
            <a:r>
              <a:rPr lang="id-ID" dirty="0"/>
              <a:t>Ideologi terbuka membutuhkan adanya dialog yang terus menerus tentang nilai-nilai ideal yang terkandung di dalamnya dengan realita yang ada dalam masyarakat (Hasibuan dan Sulistyono. 2018).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76200" y="72384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Ideologi</a:t>
            </a:r>
            <a:r>
              <a:rPr lang="en-US" sz="2000" b="1" dirty="0"/>
              <a:t> Terbuka</a:t>
            </a:r>
            <a:endParaRPr lang="id-ID" sz="2000" b="1" dirty="0"/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76200" y="59055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Ciri</a:t>
            </a:r>
            <a:r>
              <a:rPr lang="en-US" sz="2400" b="1" dirty="0"/>
              <a:t> </a:t>
            </a:r>
            <a:r>
              <a:rPr lang="en-US" sz="2400" b="1" dirty="0" err="1"/>
              <a:t>Ideologi</a:t>
            </a:r>
            <a:r>
              <a:rPr lang="en-US" sz="2400" b="1" dirty="0"/>
              <a:t> Terbuka</a:t>
            </a:r>
            <a:endParaRPr lang="id-ID" sz="2400" b="1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5C1DD6C-0DB7-B93C-C1FD-B83C3D8754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743557"/>
              </p:ext>
            </p:extLst>
          </p:nvPr>
        </p:nvGraphicFramePr>
        <p:xfrm>
          <a:off x="228600" y="1091184"/>
          <a:ext cx="8686800" cy="3461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8586034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B45D5D-0E70-41EE-9E49-86DA67C6616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575CC8-06BA-4A95-BE36-593AF6EB9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3BFA1B-E0D3-44CC-97C7-4037A19350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10C9A5B-BD3D-44EA-B52C-F457C13E005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C1D620E-CFF7-45FA-8B21-3406E93807C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A8213B-1640-B1D4-4A47-CFD541B2C18D}"/>
              </a:ext>
            </a:extLst>
          </p:cNvPr>
          <p:cNvSpPr/>
          <p:nvPr/>
        </p:nvSpPr>
        <p:spPr>
          <a:xfrm>
            <a:off x="4409662" y="1428750"/>
            <a:ext cx="4419599" cy="259886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dirty="0"/>
              <a:t>Ideologi tertutup adalah ajaran atau pandangan dunia atau filsafat yang menentukan tujuan-tujuan dan norma-norma politik dan sosial, yang diyakini sebagai kebenaran yang tidak boleh dipersoalkan lagi, tetapi harus diterima sebagai sesuatu yang sudah jadi dan harus dipatuhi (Tyas, 2020).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0" y="59055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Ideologi</a:t>
            </a:r>
            <a:r>
              <a:rPr lang="en-US" sz="2400" b="1" dirty="0"/>
              <a:t> </a:t>
            </a:r>
            <a:r>
              <a:rPr lang="en-US" sz="2400" b="1" dirty="0" err="1"/>
              <a:t>Tertutup</a:t>
            </a:r>
            <a:endParaRPr lang="id-ID" sz="2400" b="1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57D0FB7D-FE18-C4C6-40BF-E1144627F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7" r="13697"/>
          <a:stretch/>
        </p:blipFill>
        <p:spPr bwMode="auto">
          <a:xfrm>
            <a:off x="381000" y="1200150"/>
            <a:ext cx="3424339" cy="314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48745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0" y="66675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Ciri</a:t>
            </a:r>
            <a:r>
              <a:rPr lang="en-US" sz="2000" b="1" dirty="0"/>
              <a:t> </a:t>
            </a:r>
            <a:r>
              <a:rPr lang="en-US" sz="2000" b="1" dirty="0" err="1"/>
              <a:t>Ideologi</a:t>
            </a:r>
            <a:r>
              <a:rPr lang="en-US" sz="2000" b="1" dirty="0"/>
              <a:t> </a:t>
            </a:r>
            <a:r>
              <a:rPr lang="en-US" sz="2000" b="1" dirty="0" err="1"/>
              <a:t>Tertutup</a:t>
            </a:r>
            <a:endParaRPr lang="id-ID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88EB83-C3F3-6F27-2247-5ECDC18F6551}"/>
              </a:ext>
            </a:extLst>
          </p:cNvPr>
          <p:cNvSpPr txBox="1"/>
          <p:nvPr/>
        </p:nvSpPr>
        <p:spPr>
          <a:xfrm>
            <a:off x="304800" y="1809750"/>
            <a:ext cx="8382000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Menentukan</a:t>
            </a:r>
            <a:r>
              <a:rPr lang="en-US" sz="2000" dirty="0"/>
              <a:t> </a:t>
            </a:r>
            <a:r>
              <a:rPr lang="en-US" sz="2000" dirty="0" err="1"/>
              <a:t>kebenaran</a:t>
            </a:r>
            <a:r>
              <a:rPr lang="en-US" sz="2000" dirty="0"/>
              <a:t> </a:t>
            </a:r>
            <a:r>
              <a:rPr lang="en-US" sz="2000" dirty="0" err="1"/>
              <a:t>nilai</a:t>
            </a:r>
            <a:r>
              <a:rPr lang="en-US" sz="2000" dirty="0"/>
              <a:t> dan </a:t>
            </a:r>
            <a:r>
              <a:rPr lang="en-US" sz="2000" dirty="0" err="1"/>
              <a:t>prinsip</a:t>
            </a:r>
            <a:r>
              <a:rPr lang="en-US" sz="2000" dirty="0"/>
              <a:t>, </a:t>
            </a:r>
            <a:r>
              <a:rPr lang="en-US" sz="2000" dirty="0" err="1"/>
              <a:t>serta</a:t>
            </a:r>
            <a:r>
              <a:rPr lang="en-US" sz="2000" dirty="0"/>
              <a:t> </a:t>
            </a:r>
            <a:r>
              <a:rPr lang="id-ID" sz="2000" dirty="0"/>
              <a:t>hal-hal yang bersifat konkret operasional.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Ideologi menjadi cita-cita suatu kelompok saja, bukan cita-cita yang sudah hidup dalam masyarakat.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Tidak bersumber dari masyarakat, melainkan dari pikiran para elit yang harus dipropagandakan kepada masyarakat.</a:t>
            </a:r>
          </a:p>
        </p:txBody>
      </p:sp>
    </p:spTree>
    <p:extLst>
      <p:ext uri="{BB962C8B-B14F-4D97-AF65-F5344CB8AC3E}">
        <p14:creationId xmlns:p14="http://schemas.microsoft.com/office/powerpoint/2010/main" val="162815645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DD30B3B-2A5C-1E11-4D4B-DEB55CD208AA}"/>
              </a:ext>
            </a:extLst>
          </p:cNvPr>
          <p:cNvSpPr txBox="1"/>
          <p:nvPr/>
        </p:nvSpPr>
        <p:spPr>
          <a:xfrm>
            <a:off x="0" y="66675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Ciri</a:t>
            </a:r>
            <a:r>
              <a:rPr lang="en-US" sz="2000" b="1" dirty="0"/>
              <a:t> </a:t>
            </a:r>
            <a:r>
              <a:rPr lang="en-US" sz="2000" b="1" dirty="0" err="1"/>
              <a:t>Ideologi</a:t>
            </a:r>
            <a:r>
              <a:rPr lang="en-US" sz="2000" b="1" dirty="0"/>
              <a:t> </a:t>
            </a:r>
            <a:r>
              <a:rPr lang="en-US" sz="2000" b="1" dirty="0" err="1"/>
              <a:t>Tertutup</a:t>
            </a:r>
            <a:endParaRPr lang="id-ID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38DCB-8112-DE28-9E52-B169A6A596C1}"/>
              </a:ext>
            </a:extLst>
          </p:cNvPr>
          <p:cNvSpPr txBox="1"/>
          <p:nvPr/>
        </p:nvSpPr>
        <p:spPr>
          <a:xfrm>
            <a:off x="228600" y="1775758"/>
            <a:ext cx="8686800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Ideologi ini menentang tradisi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Demi ideologi, masyarakat wajib melakukan berbagai pengorbanan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Masyarakat harus patuh dan taat terhadap ideologi tertutup, termasuk para petingginya.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Bersifat totaliter, artinya menyangkut seluruh bidang kehidupan.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2000" dirty="0"/>
              <a:t>Hak asasi, demokrasi, dan keberagaman tidak diakui.</a:t>
            </a:r>
          </a:p>
        </p:txBody>
      </p:sp>
    </p:spTree>
    <p:extLst>
      <p:ext uri="{BB962C8B-B14F-4D97-AF65-F5344CB8AC3E}">
        <p14:creationId xmlns:p14="http://schemas.microsoft.com/office/powerpoint/2010/main" val="291097549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C6531-2D59-11D3-838F-194F1950580D}"/>
              </a:ext>
            </a:extLst>
          </p:cNvPr>
          <p:cNvSpPr/>
          <p:nvPr/>
        </p:nvSpPr>
        <p:spPr>
          <a:xfrm>
            <a:off x="0" y="-19050"/>
            <a:ext cx="7957929" cy="51435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2400" dirty="0">
              <a:solidFill>
                <a:srgbClr val="FF3399"/>
              </a:solidFill>
            </a:endParaRPr>
          </a:p>
        </p:txBody>
      </p:sp>
      <p:sp>
        <p:nvSpPr>
          <p:cNvPr id="15" name="TextBox 34">
            <a:extLst>
              <a:ext uri="{FF2B5EF4-FFF2-40B4-BE49-F238E27FC236}">
                <a16:creationId xmlns:a16="http://schemas.microsoft.com/office/drawing/2014/main" id="{8EAB7203-23BD-6A19-682B-9CD282BA8AD1}"/>
              </a:ext>
            </a:extLst>
          </p:cNvPr>
          <p:cNvSpPr txBox="1"/>
          <p:nvPr/>
        </p:nvSpPr>
        <p:spPr>
          <a:xfrm>
            <a:off x="-13252" y="87796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61D25A-140C-BD8B-E0B6-BADDC45D8960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1811A9E-42AF-0F13-9956-389EE3E5F8DE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4203F0D-7420-B081-647B-70C6273AD951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1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E48AB9D-57EB-EA57-B733-012EECE145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>
                  <a:extLst>
                    <a:ext uri="{FF2B5EF4-FFF2-40B4-BE49-F238E27FC236}">
                      <a16:creationId xmlns:a16="http://schemas.microsoft.com/office/drawing/2014/main" id="{38A6809B-14EC-515A-D5B2-CCFD73B0518A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0" name="Picture 1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18BCFB59-E7DF-0A95-522E-AB8786C0BB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373AE4-38D9-178A-8619-3C00665D521F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348271B-EC48-1B47-BB6E-F7FE9454A6F7}"/>
              </a:ext>
            </a:extLst>
          </p:cNvPr>
          <p:cNvSpPr/>
          <p:nvPr/>
        </p:nvSpPr>
        <p:spPr>
          <a:xfrm>
            <a:off x="3265003" y="533400"/>
            <a:ext cx="2667000" cy="40181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Perbedaan</a:t>
            </a:r>
            <a:endParaRPr lang="id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92982C3-9BF4-3E25-73E4-68B154AC4EA8}"/>
              </a:ext>
            </a:extLst>
          </p:cNvPr>
          <p:cNvSpPr/>
          <p:nvPr/>
        </p:nvSpPr>
        <p:spPr>
          <a:xfrm>
            <a:off x="228600" y="1434227"/>
            <a:ext cx="6248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Nilai dan cita-citanya tidak dipaksakan dari luar.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Nilai-nilai dan cita-cita digali dari kekayaan rohani, moral, dan budaya masyarakat sendiri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Hasil musyawarah dan konsensus masyarakat.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Milik seluruh rakyat sehingga dapat sekaligus sebagai kepribadian masyarakat.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Isinya yang tidak operasional menjadi operasional apabila diwujudkan dalam konstitusi. 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bg1"/>
                </a:solidFill>
              </a:rPr>
              <a:t>Bersifat dinamis dan reformis.</a:t>
            </a:r>
            <a:endParaRPr lang="id-ID" dirty="0">
              <a:solidFill>
                <a:schemeClr val="bg1"/>
              </a:solidFill>
              <a:latin typeface="Abadi M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908B5-2EA6-98A5-EAC7-95BC692FAC3D}"/>
              </a:ext>
            </a:extLst>
          </p:cNvPr>
          <p:cNvSpPr txBox="1"/>
          <p:nvPr/>
        </p:nvSpPr>
        <p:spPr>
          <a:xfrm>
            <a:off x="228600" y="97155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Ideologi</a:t>
            </a:r>
            <a:r>
              <a:rPr lang="en-US" sz="2000" b="1" dirty="0">
                <a:solidFill>
                  <a:schemeClr val="bg1"/>
                </a:solidFill>
              </a:rPr>
              <a:t> Terbuka</a:t>
            </a:r>
            <a:endParaRPr lang="id-ID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51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B0F055-6AF1-4170-A84B-7539454F9EBD}"/>
              </a:ext>
            </a:extLst>
          </p:cNvPr>
          <p:cNvSpPr/>
          <p:nvPr/>
        </p:nvSpPr>
        <p:spPr>
          <a:xfrm>
            <a:off x="1066799" y="-48201"/>
            <a:ext cx="8130207" cy="51435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2400" dirty="0">
              <a:solidFill>
                <a:srgbClr val="FF3399"/>
              </a:solidFill>
            </a:endParaRPr>
          </a:p>
        </p:txBody>
      </p:sp>
      <p:sp>
        <p:nvSpPr>
          <p:cNvPr id="15" name="TextBox 34">
            <a:extLst>
              <a:ext uri="{FF2B5EF4-FFF2-40B4-BE49-F238E27FC236}">
                <a16:creationId xmlns:a16="http://schemas.microsoft.com/office/drawing/2014/main" id="{8EAB7203-23BD-6A19-682B-9CD282BA8AD1}"/>
              </a:ext>
            </a:extLst>
          </p:cNvPr>
          <p:cNvSpPr txBox="1"/>
          <p:nvPr/>
        </p:nvSpPr>
        <p:spPr>
          <a:xfrm>
            <a:off x="-13252" y="87796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B. I</a:t>
            </a:r>
            <a:r>
              <a:rPr lang="id-ID" sz="2000" b="1" dirty="0"/>
              <a:t>deologi Terbuka dan Ideologi Tertutup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61D25A-140C-BD8B-E0B6-BADDC45D8960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1811A9E-42AF-0F13-9956-389EE3E5F8DE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4203F0D-7420-B081-647B-70C6273AD951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1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E48AB9D-57EB-EA57-B733-012EECE145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>
                  <a:extLst>
                    <a:ext uri="{FF2B5EF4-FFF2-40B4-BE49-F238E27FC236}">
                      <a16:creationId xmlns:a16="http://schemas.microsoft.com/office/drawing/2014/main" id="{38A6809B-14EC-515A-D5B2-CCFD73B0518A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0" name="Picture 1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18BCFB59-E7DF-0A95-522E-AB8786C0BB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373AE4-38D9-178A-8619-3C00665D521F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348271B-EC48-1B47-BB6E-F7FE9454A6F7}"/>
              </a:ext>
            </a:extLst>
          </p:cNvPr>
          <p:cNvSpPr/>
          <p:nvPr/>
        </p:nvSpPr>
        <p:spPr>
          <a:xfrm>
            <a:off x="3265003" y="533400"/>
            <a:ext cx="2667000" cy="40181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Perbedaan</a:t>
            </a:r>
            <a:endParaRPr lang="id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3ADAF8-92F3-396C-9B2F-D2DB8B8EBB14}"/>
              </a:ext>
            </a:extLst>
          </p:cNvPr>
          <p:cNvSpPr/>
          <p:nvPr/>
        </p:nvSpPr>
        <p:spPr>
          <a:xfrm>
            <a:off x="1143000" y="1352550"/>
            <a:ext cx="5903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Bukan cita-cita yang sudah hidup dalam masyarakat.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id-ID" dirty="0"/>
              <a:t>ita-cita satu kelompok orang yang mendasari suatu program untuk mengubah dan memperbarui masyarakat.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Dibenarkan atas nama ideologi bahwa masyarakat harus berkorban.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Kepercayaan dan kesetiaan ideologis yang kaku.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Bukan berupa nilai-nilai dan cita-cita.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Terdiri atas tuntutan konkret dan operasional yang diajukan secara mutlak.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Adanya ketaatan yang mutlak, bahkan terkadang menggunakan kekuatan dan kekuasaan.</a:t>
            </a:r>
            <a:endParaRPr lang="id-ID" dirty="0">
              <a:latin typeface="Abadi M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5CE381-8181-5B3D-8201-BA8CD4ACE9E5}"/>
              </a:ext>
            </a:extLst>
          </p:cNvPr>
          <p:cNvSpPr txBox="1"/>
          <p:nvPr/>
        </p:nvSpPr>
        <p:spPr>
          <a:xfrm>
            <a:off x="1142998" y="971550"/>
            <a:ext cx="3429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Ideologi</a:t>
            </a:r>
            <a:r>
              <a:rPr lang="en-US" sz="2000" b="1" dirty="0"/>
              <a:t> </a:t>
            </a:r>
            <a:r>
              <a:rPr lang="en-US" sz="2000" b="1" dirty="0" err="1"/>
              <a:t>Tertutup</a:t>
            </a:r>
            <a:endParaRPr lang="id-ID" sz="2000" b="1" dirty="0"/>
          </a:p>
        </p:txBody>
      </p:sp>
    </p:spTree>
    <p:extLst>
      <p:ext uri="{BB962C8B-B14F-4D97-AF65-F5344CB8AC3E}">
        <p14:creationId xmlns:p14="http://schemas.microsoft.com/office/powerpoint/2010/main" val="22910391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525</Words>
  <Application>Microsoft Office PowerPoint</Application>
  <PresentationFormat>On-screen Show (16:9)</PresentationFormat>
  <Paragraphs>82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Abadi MT</vt:lpstr>
      <vt:lpstr>Arial</vt:lpstr>
      <vt:lpstr>Bodoni MT Condensed</vt:lpstr>
      <vt:lpstr>Calibri</vt:lpstr>
      <vt:lpstr>Cambria</vt:lpstr>
      <vt:lpstr>Candara</vt:lpstr>
      <vt:lpstr>Candara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Dewi Nuriah</cp:lastModifiedBy>
  <cp:revision>21</cp:revision>
  <dcterms:created xsi:type="dcterms:W3CDTF">2006-08-16T00:00:00Z</dcterms:created>
  <dcterms:modified xsi:type="dcterms:W3CDTF">2023-02-17T04:54:01Z</dcterms:modified>
</cp:coreProperties>
</file>