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ppt/comments/comment2.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301" r:id="rId2"/>
    <p:sldId id="259" r:id="rId3"/>
    <p:sldId id="279" r:id="rId4"/>
    <p:sldId id="290" r:id="rId5"/>
    <p:sldId id="297" r:id="rId6"/>
    <p:sldId id="298" r:id="rId7"/>
    <p:sldId id="299" r:id="rId8"/>
    <p:sldId id="300" r:id="rId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wi Nuriah" initials="DN" lastIdx="2" clrIdx="0">
    <p:extLst>
      <p:ext uri="{19B8F6BF-5375-455C-9EA6-DF929625EA0E}">
        <p15:presenceInfo xmlns:p15="http://schemas.microsoft.com/office/powerpoint/2012/main" userId="a35e9d5f13a387d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C987E"/>
    <a:srgbClr val="09C7C2"/>
    <a:srgbClr val="1777B9"/>
    <a:srgbClr val="1A86D0"/>
    <a:srgbClr val="0077D0"/>
    <a:srgbClr val="D78857"/>
    <a:srgbClr val="2EA0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3" d="100"/>
          <a:sy n="63" d="100"/>
        </p:scale>
        <p:origin x="77" y="994"/>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3-02-17T10:13:31.764" idx="1">
    <p:pos x="2160" y="952"/>
    <p:text>www.freepik.com</p:text>
    <p:extLst>
      <p:ext uri="{C676402C-5697-4E1C-873F-D02D1690AC5C}">
        <p15:threadingInfo xmlns:p15="http://schemas.microsoft.com/office/powerpoint/2012/main" timeZoneBias="-4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3-02-17T10:13:39.327" idx="2">
    <p:pos x="5591" y="432"/>
    <p:text>www.freepik.com</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B66D27-DE06-40B4-BEBB-99905555E750}" type="datetimeFigureOut">
              <a:rPr lang="en-US" smtClean="0"/>
              <a:t>2/17/2023</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5B1283-1CAC-4C22-AE27-57A3D24587FD}" type="slidenum">
              <a:rPr lang="en-US" smtClean="0"/>
              <a:t>‹#›</a:t>
            </a:fld>
            <a:endParaRPr lang="en-US"/>
          </a:p>
        </p:txBody>
      </p:sp>
    </p:spTree>
    <p:extLst>
      <p:ext uri="{BB962C8B-B14F-4D97-AF65-F5344CB8AC3E}">
        <p14:creationId xmlns:p14="http://schemas.microsoft.com/office/powerpoint/2010/main" val="4269437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Ganti</a:t>
            </a:r>
            <a:r>
              <a:rPr lang="en-US" dirty="0"/>
              <a:t> </a:t>
            </a:r>
            <a:r>
              <a:rPr lang="en-US" dirty="0" err="1"/>
              <a:t>gambar</a:t>
            </a:r>
            <a:r>
              <a:rPr lang="en-US" dirty="0"/>
              <a:t> cover</a:t>
            </a:r>
            <a:r>
              <a:rPr lang="en-US" baseline="0" dirty="0"/>
              <a:t> </a:t>
            </a:r>
            <a:r>
              <a:rPr lang="en-US" baseline="0" dirty="0" err="1"/>
              <a:t>buku</a:t>
            </a:r>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1</a:t>
            </a:fld>
            <a:endParaRPr lang="en-US"/>
          </a:p>
        </p:txBody>
      </p:sp>
    </p:spTree>
    <p:extLst>
      <p:ext uri="{BB962C8B-B14F-4D97-AF65-F5344CB8AC3E}">
        <p14:creationId xmlns:p14="http://schemas.microsoft.com/office/powerpoint/2010/main" val="14131478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2</a:t>
            </a:fld>
            <a:endParaRPr lang="en-US"/>
          </a:p>
        </p:txBody>
      </p:sp>
    </p:spTree>
    <p:extLst>
      <p:ext uri="{BB962C8B-B14F-4D97-AF65-F5344CB8AC3E}">
        <p14:creationId xmlns:p14="http://schemas.microsoft.com/office/powerpoint/2010/main" val="14131478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2/17/2023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314451"/>
            <a:ext cx="8229600" cy="33944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520EE17-CFAB-4D26-B63C-0014F2997EC4}" type="datetimeFigureOut">
              <a:rPr lang="en-US" smtClean="0"/>
              <a:pPr/>
              <a:t>2/17/2023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34CEBB-2B45-44E7-9A9C-6831F2A34C7A}" type="slidenum">
              <a:rPr lang="en-US" smtClean="0"/>
              <a:pPr/>
              <a:t>‹#›</a:t>
            </a:fld>
            <a:endParaRPr lang="en-US"/>
          </a:p>
        </p:txBody>
      </p:sp>
    </p:spTree>
    <p:extLst>
      <p:ext uri="{BB962C8B-B14F-4D97-AF65-F5344CB8AC3E}">
        <p14:creationId xmlns:p14="http://schemas.microsoft.com/office/powerpoint/2010/main" val="1937949927"/>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2/17/2023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2/17/2023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2/17/2023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2/17/2023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2/17/2023</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microsoft.com/office/2007/relationships/hdphoto" Target="../media/hdphoto1.wdp"/><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2.xml"/><Relationship Id="rId5" Type="http://schemas.microsoft.com/office/2007/relationships/hdphoto" Target="../media/hdphoto1.wdp"/><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12.xml"/><Relationship Id="rId6" Type="http://schemas.microsoft.com/office/2007/relationships/hdphoto" Target="../media/hdphoto1.wdp"/><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2.xml"/><Relationship Id="rId5" Type="http://schemas.microsoft.com/office/2007/relationships/hdphoto" Target="../media/hdphoto1.wdp"/><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2.xml"/><Relationship Id="rId5" Type="http://schemas.microsoft.com/office/2007/relationships/hdphoto" Target="../media/hdphoto1.wdp"/><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comments" Target="../comments/comment1.xml"/><Relationship Id="rId2" Type="http://schemas.openxmlformats.org/officeDocument/2006/relationships/image" Target="../media/image1.jpg"/><Relationship Id="rId1" Type="http://schemas.openxmlformats.org/officeDocument/2006/relationships/slideLayout" Target="../slideLayouts/slideLayout12.xml"/><Relationship Id="rId6" Type="http://schemas.microsoft.com/office/2007/relationships/hdphoto" Target="../media/hdphoto1.wdp"/><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comments" Target="../comments/comment2.xml"/><Relationship Id="rId2" Type="http://schemas.openxmlformats.org/officeDocument/2006/relationships/image" Target="../media/image1.jpg"/><Relationship Id="rId1" Type="http://schemas.openxmlformats.org/officeDocument/2006/relationships/slideLayout" Target="../slideLayouts/slideLayout12.xml"/><Relationship Id="rId6" Type="http://schemas.microsoft.com/office/2007/relationships/hdphoto" Target="../media/hdphoto1.wdp"/><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691479" y="1428750"/>
            <a:ext cx="4834962" cy="923322"/>
          </a:xfrm>
          <a:prstGeom prst="rect">
            <a:avLst/>
          </a:prstGeom>
          <a:noFill/>
        </p:spPr>
        <p:txBody>
          <a:bodyPr wrap="none" lIns="91432" tIns="45716" rIns="91432" bIns="45716">
            <a:spAutoFit/>
          </a:bodyPr>
          <a:lstStyle/>
          <a:p>
            <a:pPr algn="ctr"/>
            <a:r>
              <a:rPr lang="id-ID" sz="5400" b="1" noProof="1">
                <a:ln w="0"/>
                <a:solidFill>
                  <a:schemeClr val="tx1">
                    <a:lumMod val="75000"/>
                    <a:lumOff val="25000"/>
                  </a:schemeClr>
                </a:solidFill>
                <a:effectLst>
                  <a:outerShdw blurRad="38100" dist="38100" dir="2700000" algn="tl">
                    <a:srgbClr val="000000">
                      <a:alpha val="43137"/>
                    </a:srgbClr>
                  </a:outerShdw>
                </a:effectLst>
                <a:latin typeface="Bodoni MT Condensed" panose="02070606080606020203" pitchFamily="18" charset="0"/>
                <a:ea typeface="Cambria" pitchFamily="18" charset="0"/>
                <a:cs typeface="Calibri" pitchFamily="34" charset="0"/>
              </a:rPr>
              <a:t>Media Pembelajaran</a:t>
            </a:r>
          </a:p>
        </p:txBody>
      </p:sp>
      <p:sp>
        <p:nvSpPr>
          <p:cNvPr id="6" name="Rectangle 5"/>
          <p:cNvSpPr/>
          <p:nvPr/>
        </p:nvSpPr>
        <p:spPr>
          <a:xfrm>
            <a:off x="579121" y="2394295"/>
            <a:ext cx="5059679" cy="1138765"/>
          </a:xfrm>
          <a:prstGeom prst="rect">
            <a:avLst/>
          </a:prstGeom>
          <a:noFill/>
        </p:spPr>
        <p:txBody>
          <a:bodyPr wrap="square" lIns="91432" tIns="45716" rIns="91432" bIns="45716">
            <a:spAutoFit/>
          </a:bodyPr>
          <a:lstStyle/>
          <a:p>
            <a:pPr algn="ctr"/>
            <a:r>
              <a:rPr lang="id-ID" sz="4000" b="1" noProof="1">
                <a:ln w="0"/>
                <a:effectLst>
                  <a:outerShdw blurRad="38100" dist="19050" dir="2700000" algn="tl" rotWithShape="0">
                    <a:schemeClr val="dk1">
                      <a:alpha val="40000"/>
                    </a:schemeClr>
                  </a:outerShdw>
                </a:effectLst>
                <a:latin typeface="Candara Light" panose="020E0502030303020204" pitchFamily="34" charset="0"/>
                <a:ea typeface="Batang" pitchFamily="18" charset="-127"/>
                <a:cs typeface="Courier New" panose="02070309020205020404" pitchFamily="49" charset="0"/>
              </a:rPr>
              <a:t>Pendidikan Pancasila</a:t>
            </a:r>
            <a:endParaRPr lang="id-ID" sz="6600" b="1" noProof="1">
              <a:ln w="0"/>
              <a:effectLst>
                <a:outerShdw blurRad="38100" dist="19050" dir="2700000" algn="tl" rotWithShape="0">
                  <a:schemeClr val="dk1">
                    <a:alpha val="40000"/>
                  </a:schemeClr>
                </a:outerShdw>
              </a:effectLst>
              <a:latin typeface="Candara Light" panose="020E0502030303020204" pitchFamily="34" charset="0"/>
              <a:ea typeface="Batang" pitchFamily="18" charset="-127"/>
              <a:cs typeface="Courier New" panose="02070309020205020404" pitchFamily="49" charset="0"/>
            </a:endParaRPr>
          </a:p>
          <a:p>
            <a:pPr algn="ctr"/>
            <a:r>
              <a:rPr lang="id-ID" sz="2800" b="1" noProof="1">
                <a:ln w="0"/>
                <a:effectLst>
                  <a:outerShdw blurRad="38100" dist="19050" dir="2700000" algn="tl" rotWithShape="0">
                    <a:schemeClr val="dk1">
                      <a:alpha val="40000"/>
                    </a:schemeClr>
                  </a:outerShdw>
                </a:effectLst>
                <a:latin typeface="Candara Light" panose="020E0502030303020204" pitchFamily="34" charset="0"/>
                <a:ea typeface="Batang" pitchFamily="18" charset="-127"/>
                <a:cs typeface="Courier New" panose="02070309020205020404" pitchFamily="49" charset="0"/>
              </a:rPr>
              <a:t>untuk SMA/MA Kelas </a:t>
            </a:r>
            <a:r>
              <a:rPr lang="en-US" sz="2800" b="1" noProof="1">
                <a:ln w="0"/>
                <a:effectLst>
                  <a:outerShdw blurRad="38100" dist="19050" dir="2700000" algn="tl" rotWithShape="0">
                    <a:schemeClr val="dk1">
                      <a:alpha val="40000"/>
                    </a:schemeClr>
                  </a:outerShdw>
                </a:effectLst>
                <a:latin typeface="Candara Light" panose="020E0502030303020204" pitchFamily="34" charset="0"/>
                <a:ea typeface="Batang" pitchFamily="18" charset="-127"/>
                <a:cs typeface="Courier New" panose="02070309020205020404" pitchFamily="49" charset="0"/>
              </a:rPr>
              <a:t>XI</a:t>
            </a:r>
            <a:endParaRPr lang="id-ID" sz="2800" b="1" noProof="1">
              <a:ln w="0"/>
              <a:effectLst>
                <a:outerShdw blurRad="38100" dist="19050" dir="2700000" algn="tl" rotWithShape="0">
                  <a:schemeClr val="dk1">
                    <a:alpha val="40000"/>
                  </a:schemeClr>
                </a:outerShdw>
              </a:effectLst>
              <a:latin typeface="Candara Light" panose="020E0502030303020204" pitchFamily="34" charset="0"/>
              <a:ea typeface="Batang" pitchFamily="18" charset="-127"/>
              <a:cs typeface="Courier New" panose="02070309020205020404" pitchFamily="49" charset="0"/>
            </a:endParaRPr>
          </a:p>
        </p:txBody>
      </p:sp>
      <p:cxnSp>
        <p:nvCxnSpPr>
          <p:cNvPr id="7" name="Straight Connector 6"/>
          <p:cNvCxnSpPr/>
          <p:nvPr/>
        </p:nvCxnSpPr>
        <p:spPr>
          <a:xfrm>
            <a:off x="502920" y="2343150"/>
            <a:ext cx="5212080" cy="0"/>
          </a:xfrm>
          <a:prstGeom prst="line">
            <a:avLst/>
          </a:prstGeom>
          <a:ln w="57150"/>
        </p:spPr>
        <p:style>
          <a:lnRef idx="3">
            <a:schemeClr val="dk1"/>
          </a:lnRef>
          <a:fillRef idx="0">
            <a:schemeClr val="dk1"/>
          </a:fillRef>
          <a:effectRef idx="2">
            <a:schemeClr val="dk1"/>
          </a:effectRef>
          <a:fontRef idx="minor">
            <a:schemeClr val="tx1"/>
          </a:fontRef>
        </p:style>
      </p:cxnSp>
      <p:pic>
        <p:nvPicPr>
          <p:cNvPr id="1026"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482" t="1804" r="2869" b="1925"/>
          <a:stretch/>
        </p:blipFill>
        <p:spPr bwMode="auto">
          <a:xfrm rot="297755">
            <a:off x="5925714" y="566571"/>
            <a:ext cx="2416148" cy="3553159"/>
          </a:xfrm>
          <a:prstGeom prst="rect">
            <a:avLst/>
          </a:prstGeom>
          <a:ln>
            <a:noFill/>
          </a:ln>
          <a:effectLst>
            <a:outerShdw blurRad="76200" dist="76200" dir="20400000" sx="102000" sy="102000" algn="bl" rotWithShape="0">
              <a:prstClr val="black">
                <a:alpha val="50000"/>
              </a:prstClr>
            </a:outerShdw>
          </a:effectLst>
          <a:extLst>
            <a:ext uri="{909E8E84-426E-40DD-AFC4-6F175D3DCCD1}">
              <a14:hiddenFill xmlns:a14="http://schemas.microsoft.com/office/drawing/2010/main">
                <a:solidFill>
                  <a:srgbClr val="FFFFFF"/>
                </a:solidFill>
              </a14:hiddenFill>
            </a:ext>
          </a:extLst>
        </p:spPr>
      </p:pic>
      <p:grpSp>
        <p:nvGrpSpPr>
          <p:cNvPr id="4" name="Group 3"/>
          <p:cNvGrpSpPr/>
          <p:nvPr/>
        </p:nvGrpSpPr>
        <p:grpSpPr>
          <a:xfrm>
            <a:off x="0" y="4302125"/>
            <a:ext cx="9144000" cy="841375"/>
            <a:chOff x="0" y="4302125"/>
            <a:chExt cx="9144000" cy="841375"/>
          </a:xfrm>
        </p:grpSpPr>
        <p:grpSp>
          <p:nvGrpSpPr>
            <p:cNvPr id="2" name="Group 1"/>
            <p:cNvGrpSpPr/>
            <p:nvPr/>
          </p:nvGrpSpPr>
          <p:grpSpPr>
            <a:xfrm>
              <a:off x="0" y="4302125"/>
              <a:ext cx="9144000" cy="841375"/>
              <a:chOff x="0" y="4302125"/>
              <a:chExt cx="9144000" cy="841375"/>
            </a:xfrm>
          </p:grpSpPr>
          <p:grpSp>
            <p:nvGrpSpPr>
              <p:cNvPr id="10" name="Group 9"/>
              <p:cNvGrpSpPr/>
              <p:nvPr/>
            </p:nvGrpSpPr>
            <p:grpSpPr>
              <a:xfrm>
                <a:off x="0" y="4302125"/>
                <a:ext cx="9144000" cy="841375"/>
                <a:chOff x="0" y="4302125"/>
                <a:chExt cx="9144000" cy="841375"/>
              </a:xfrm>
            </p:grpSpPr>
            <p:pic>
              <p:nvPicPr>
                <p:cNvPr id="8" name="Picture 2" descr="E:\ELISA\ERLANGGA LISA\2017\TEMPLATE PPT\SMP PPKN kelas X kelompok wajib\SMP PPKN kelas X kelompok wajib.png"/>
                <p:cNvPicPr>
                  <a:picLocks noChangeAspect="1" noChangeArrowheads="1"/>
                </p:cNvPicPr>
                <p:nvPr/>
              </p:nvPicPr>
              <p:blipFill>
                <a:blip r:embed="rId5" cstate="print"/>
                <a:srcRect/>
                <a:stretch>
                  <a:fillRect/>
                </a:stretch>
              </p:blipFill>
              <p:spPr bwMode="auto">
                <a:xfrm>
                  <a:off x="0" y="4302125"/>
                  <a:ext cx="9144000" cy="841375"/>
                </a:xfrm>
                <a:prstGeom prst="rect">
                  <a:avLst/>
                </a:prstGeom>
                <a:noFill/>
              </p:spPr>
            </p:pic>
            <p:sp>
              <p:nvSpPr>
                <p:cNvPr id="9"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b="1" dirty="0">
                    <a:solidFill>
                      <a:srgbClr val="002060"/>
                    </a:solidFill>
                    <a:latin typeface="Arial" pitchFamily="34" charset="0"/>
                    <a:cs typeface="Arial" pitchFamily="34" charset="0"/>
                  </a:endParaRPr>
                </a:p>
              </p:txBody>
            </p:sp>
          </p:grpSp>
          <p:pic>
            <p:nvPicPr>
              <p:cNvPr id="12" name="Picture 11"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6" cstate="print">
                <a:extLst>
                  <a:ext uri="{BEBA8EAE-BF5A-486C-A8C5-ECC9F3942E4B}">
                    <a14:imgProps xmlns:a14="http://schemas.microsoft.com/office/drawing/2010/main">
                      <a14:imgLayer r:embed="rId7">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3" name="Rectangle 2"/>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SMA/MA</a:t>
              </a:r>
            </a:p>
          </p:txBody>
        </p:sp>
      </p:grpSp>
    </p:spTree>
    <p:extLst>
      <p:ext uri="{BB962C8B-B14F-4D97-AF65-F5344CB8AC3E}">
        <p14:creationId xmlns:p14="http://schemas.microsoft.com/office/powerpoint/2010/main" val="265718014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with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p:tgtEl>
                                          <p:spTgt spid="5"/>
                                        </p:tgtEl>
                                        <p:attrNameLst>
                                          <p:attrName>ppt_x</p:attrName>
                                        </p:attrNameLst>
                                      </p:cBhvr>
                                      <p:tavLst>
                                        <p:tav tm="0">
                                          <p:val>
                                            <p:strVal val="#ppt_x+#ppt_w*1.125000"/>
                                          </p:val>
                                        </p:tav>
                                        <p:tav tm="100000">
                                          <p:val>
                                            <p:strVal val="#ppt_x"/>
                                          </p:val>
                                        </p:tav>
                                      </p:tavLst>
                                    </p:anim>
                                    <p:animEffect transition="in" filter="wipe(left)">
                                      <p:cBhvr>
                                        <p:cTn id="8" dur="750"/>
                                        <p:tgtEl>
                                          <p:spTgt spid="5"/>
                                        </p:tgtEl>
                                      </p:cBhvr>
                                    </p:animEffect>
                                  </p:childTnLst>
                                </p:cTn>
                              </p:par>
                              <p:par>
                                <p:cTn id="9" presetID="22" presetClass="entr" presetSubtype="8" fill="hold" nodeType="withEffect">
                                  <p:stCondLst>
                                    <p:cond delay="200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par>
                                <p:cTn id="12" presetID="50" presetClass="entr" presetSubtype="0" decel="100000" fill="hold" grpId="0" nodeType="withEffect">
                                  <p:stCondLst>
                                    <p:cond delay="275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ppt_w</p:attrName>
                                        </p:attrNameLst>
                                      </p:cBhvr>
                                      <p:tavLst>
                                        <p:tav tm="0">
                                          <p:val>
                                            <p:strVal val="#ppt_w+.3"/>
                                          </p:val>
                                        </p:tav>
                                        <p:tav tm="100000">
                                          <p:val>
                                            <p:strVal val="#ppt_w"/>
                                          </p:val>
                                        </p:tav>
                                      </p:tavLst>
                                    </p:anim>
                                    <p:anim calcmode="lin" valueType="num">
                                      <p:cBhvr>
                                        <p:cTn id="15" dur="1000" fill="hold"/>
                                        <p:tgtEl>
                                          <p:spTgt spid="6"/>
                                        </p:tgtEl>
                                        <p:attrNameLst>
                                          <p:attrName>ppt_h</p:attrName>
                                        </p:attrNameLst>
                                      </p:cBhvr>
                                      <p:tavLst>
                                        <p:tav tm="0">
                                          <p:val>
                                            <p:strVal val="#ppt_h"/>
                                          </p:val>
                                        </p:tav>
                                        <p:tav tm="100000">
                                          <p:val>
                                            <p:strVal val="#ppt_h"/>
                                          </p:val>
                                        </p:tav>
                                      </p:tavLst>
                                    </p:anim>
                                    <p:animEffect transition="in" filter="fade">
                                      <p:cBhvr>
                                        <p:cTn id="16" dur="1000"/>
                                        <p:tgtEl>
                                          <p:spTgt spid="6"/>
                                        </p:tgtEl>
                                      </p:cBhvr>
                                    </p:animEffect>
                                  </p:childTnLst>
                                </p:cTn>
                              </p:par>
                              <p:par>
                                <p:cTn id="17" presetID="18" presetClass="entr" presetSubtype="12" fill="hold" nodeType="withEffect">
                                  <p:stCondLst>
                                    <p:cond delay="3200"/>
                                  </p:stCondLst>
                                  <p:childTnLst>
                                    <p:set>
                                      <p:cBhvr>
                                        <p:cTn id="18" dur="1" fill="hold">
                                          <p:stCondLst>
                                            <p:cond delay="0"/>
                                          </p:stCondLst>
                                        </p:cTn>
                                        <p:tgtEl>
                                          <p:spTgt spid="1026"/>
                                        </p:tgtEl>
                                        <p:attrNameLst>
                                          <p:attrName>style.visibility</p:attrName>
                                        </p:attrNameLst>
                                      </p:cBhvr>
                                      <p:to>
                                        <p:strVal val="visible"/>
                                      </p:to>
                                    </p:set>
                                    <p:animEffect transition="in" filter="strips(downLeft)">
                                      <p:cBhvr>
                                        <p:cTn id="19" dur="125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19" name="Group 18"/>
          <p:cNvGrpSpPr/>
          <p:nvPr/>
        </p:nvGrpSpPr>
        <p:grpSpPr>
          <a:xfrm>
            <a:off x="0" y="1451610"/>
            <a:ext cx="4572000" cy="2678531"/>
            <a:chOff x="0" y="1472233"/>
            <a:chExt cx="4572000" cy="4128352"/>
          </a:xfrm>
        </p:grpSpPr>
        <p:sp>
          <p:nvSpPr>
            <p:cNvPr id="17" name="TextBox 16"/>
            <p:cNvSpPr txBox="1"/>
            <p:nvPr/>
          </p:nvSpPr>
          <p:spPr>
            <a:xfrm>
              <a:off x="0" y="2041475"/>
              <a:ext cx="4572000" cy="3559110"/>
            </a:xfrm>
            <a:prstGeom prst="rect">
              <a:avLst/>
            </a:prstGeom>
            <a:solidFill>
              <a:schemeClr val="accent6">
                <a:lumMod val="40000"/>
                <a:lumOff val="60000"/>
              </a:schemeClr>
            </a:solidFill>
          </p:spPr>
          <p:txBody>
            <a:bodyPr wrap="square" lIns="214226" tIns="107113" rIns="214226" bIns="107113" rtlCol="0">
              <a:spAutoFit/>
            </a:bodyPr>
            <a:lstStyle/>
            <a:p>
              <a:pPr>
                <a:spcBef>
                  <a:spcPts val="300"/>
                </a:spcBef>
              </a:pPr>
              <a:r>
                <a:rPr lang="id-ID" sz="1400" noProof="1">
                  <a:latin typeface="Candara" panose="020E0502030303020204" pitchFamily="34" charset="0"/>
                  <a:cs typeface="Calibri" pitchFamily="34" charset="0"/>
                </a:rPr>
                <a:t>Peserta didik diharapkan mampu:</a:t>
              </a:r>
            </a:p>
            <a:p>
              <a:pPr marL="317091" indent="-317091">
                <a:spcBef>
                  <a:spcPts val="300"/>
                </a:spcBef>
                <a:buFont typeface="Arial" pitchFamily="34" charset="0"/>
                <a:buChar char="•"/>
              </a:pPr>
              <a:r>
                <a:rPr lang="id-ID" sz="1400" dirty="0">
                  <a:latin typeface="Candara" panose="020E0502030303020204" pitchFamily="34" charset="0"/>
                </a:rPr>
                <a:t>menjelaskan makna dan hakikat ideologi;</a:t>
              </a:r>
              <a:endParaRPr lang="en-US" sz="1400" dirty="0">
                <a:latin typeface="Candara" panose="020E0502030303020204" pitchFamily="34" charset="0"/>
              </a:endParaRPr>
            </a:p>
            <a:p>
              <a:pPr marL="317091" indent="-317091">
                <a:spcBef>
                  <a:spcPts val="300"/>
                </a:spcBef>
                <a:buFont typeface="Arial" pitchFamily="34" charset="0"/>
                <a:buChar char="•"/>
              </a:pPr>
              <a:r>
                <a:rPr lang="id-ID" sz="1400" dirty="0">
                  <a:latin typeface="Candara" panose="020E0502030303020204" pitchFamily="34" charset="0"/>
                </a:rPr>
                <a:t>mengidentifikasi perbedaan ideologi terbuka dan ideologi tertutup</a:t>
              </a:r>
              <a:r>
                <a:rPr lang="en-US" sz="1400" dirty="0">
                  <a:latin typeface="Candara" panose="020E0502030303020204" pitchFamily="34" charset="0"/>
                </a:rPr>
                <a:t>;</a:t>
              </a:r>
            </a:p>
            <a:p>
              <a:pPr marL="317091" indent="-317091">
                <a:spcBef>
                  <a:spcPts val="300"/>
                </a:spcBef>
                <a:buFont typeface="Arial" pitchFamily="34" charset="0"/>
                <a:buChar char="•"/>
              </a:pPr>
              <a:r>
                <a:rPr lang="id-ID" sz="1400" dirty="0">
                  <a:latin typeface="Candara" panose="020E0502030303020204" pitchFamily="34" charset="0"/>
                </a:rPr>
                <a:t>menganalisis kedudukan Pancasila sebagai ideologi terbuka; dan </a:t>
              </a:r>
              <a:endParaRPr lang="en-US" sz="1400" dirty="0">
                <a:latin typeface="Candara" panose="020E0502030303020204" pitchFamily="34" charset="0"/>
              </a:endParaRPr>
            </a:p>
            <a:p>
              <a:pPr marL="317091" indent="-317091">
                <a:spcBef>
                  <a:spcPts val="300"/>
                </a:spcBef>
                <a:buFont typeface="Arial" pitchFamily="34" charset="0"/>
                <a:buChar char="•"/>
              </a:pPr>
              <a:r>
                <a:rPr lang="id-ID" sz="1400" dirty="0">
                  <a:latin typeface="Candara" panose="020E0502030303020204" pitchFamily="34" charset="0"/>
                </a:rPr>
                <a:t>menjelaskan perwujudan Pancasila sebagai ideologi dalam kehidupan berbangsa dan bernegara</a:t>
              </a:r>
              <a:endParaRPr lang="id-ID" sz="1400" noProof="1">
                <a:latin typeface="Candara" panose="020E0502030303020204" pitchFamily="34" charset="0"/>
                <a:cs typeface="Calibri" pitchFamily="34" charset="0"/>
              </a:endParaRPr>
            </a:p>
          </p:txBody>
        </p:sp>
        <p:sp>
          <p:nvSpPr>
            <p:cNvPr id="18" name="Rectangle 17"/>
            <p:cNvSpPr/>
            <p:nvPr/>
          </p:nvSpPr>
          <p:spPr>
            <a:xfrm>
              <a:off x="0" y="1472233"/>
              <a:ext cx="4572000" cy="569242"/>
            </a:xfrm>
            <a:prstGeom prst="rect">
              <a:avLst/>
            </a:prstGeom>
            <a:solidFill>
              <a:srgbClr val="2C987E"/>
            </a:solidFill>
          </p:spPr>
          <p:txBody>
            <a:bodyPr wrap="square">
              <a:spAutoFit/>
            </a:bodyPr>
            <a:lstStyle/>
            <a:p>
              <a:pPr algn="ctr"/>
              <a:r>
                <a:rPr lang="id-ID" b="1" noProof="1">
                  <a:solidFill>
                    <a:schemeClr val="bg1"/>
                  </a:solidFill>
                  <a:latin typeface="Candara" pitchFamily="34" charset="0"/>
                  <a:ea typeface="Tahoma" pitchFamily="34" charset="0"/>
                  <a:cs typeface="Calibri" pitchFamily="34" charset="0"/>
                </a:rPr>
                <a:t>Tujuan Pembelajaran</a:t>
              </a:r>
              <a:endParaRPr lang="id-ID" noProof="1">
                <a:solidFill>
                  <a:schemeClr val="bg1"/>
                </a:solidFill>
                <a:latin typeface="Candara" pitchFamily="34" charset="0"/>
              </a:endParaRPr>
            </a:p>
          </p:txBody>
        </p:sp>
      </p:grpSp>
      <p:grpSp>
        <p:nvGrpSpPr>
          <p:cNvPr id="14" name="Group 13"/>
          <p:cNvGrpSpPr/>
          <p:nvPr/>
        </p:nvGrpSpPr>
        <p:grpSpPr>
          <a:xfrm>
            <a:off x="3762425" y="133350"/>
            <a:ext cx="1619150" cy="457200"/>
            <a:chOff x="3762425" y="133350"/>
            <a:chExt cx="1619150" cy="457200"/>
          </a:xfrm>
        </p:grpSpPr>
        <p:sp>
          <p:nvSpPr>
            <p:cNvPr id="12" name="Parallelogram 11"/>
            <p:cNvSpPr/>
            <p:nvPr/>
          </p:nvSpPr>
          <p:spPr>
            <a:xfrm>
              <a:off x="3762425" y="133350"/>
              <a:ext cx="1619150" cy="457200"/>
            </a:xfrm>
            <a:prstGeom prst="parallelogram">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3" name="Rectangle 12"/>
            <p:cNvSpPr/>
            <p:nvPr/>
          </p:nvSpPr>
          <p:spPr>
            <a:xfrm>
              <a:off x="3957840" y="161895"/>
              <a:ext cx="1228321" cy="400110"/>
            </a:xfrm>
            <a:prstGeom prst="rect">
              <a:avLst/>
            </a:prstGeom>
          </p:spPr>
          <p:txBody>
            <a:bodyPr wrap="square">
              <a:spAutoFit/>
            </a:bodyPr>
            <a:lstStyle/>
            <a:p>
              <a:pPr algn="ctr"/>
              <a:r>
                <a:rPr lang="en-US" sz="2000" b="1" dirty="0">
                  <a:solidFill>
                    <a:schemeClr val="bg1"/>
                  </a:solidFill>
                  <a:latin typeface="Cambria" pitchFamily="18" charset="0"/>
                  <a:ea typeface="Cambria" pitchFamily="18" charset="0"/>
                  <a:cs typeface="Calibri" pitchFamily="34" charset="0"/>
                </a:rPr>
                <a:t>BAB 1</a:t>
              </a:r>
            </a:p>
          </p:txBody>
        </p:sp>
      </p:grpSp>
      <p:sp>
        <p:nvSpPr>
          <p:cNvPr id="15" name="Rectangle 14"/>
          <p:cNvSpPr/>
          <p:nvPr/>
        </p:nvSpPr>
        <p:spPr>
          <a:xfrm>
            <a:off x="1191505" y="666750"/>
            <a:ext cx="6760990" cy="408739"/>
          </a:xfrm>
          <a:prstGeom prst="rect">
            <a:avLst/>
          </a:prstGeom>
        </p:spPr>
        <p:txBody>
          <a:bodyPr wrap="square" lIns="39027" tIns="19513" rIns="39027" bIns="19513">
            <a:spAutoFit/>
          </a:bodyPr>
          <a:lstStyle/>
          <a:p>
            <a:pPr algn="ctr"/>
            <a:r>
              <a:rPr lang="en-US" sz="2400" b="1" dirty="0">
                <a:solidFill>
                  <a:srgbClr val="002060"/>
                </a:solidFill>
                <a:latin typeface="Candara" pitchFamily="34" charset="0"/>
                <a:cs typeface="Calibri" pitchFamily="34" charset="0"/>
              </a:rPr>
              <a:t>PANCASILA</a:t>
            </a:r>
          </a:p>
        </p:txBody>
      </p:sp>
      <p:grpSp>
        <p:nvGrpSpPr>
          <p:cNvPr id="16" name="Group 15"/>
          <p:cNvGrpSpPr/>
          <p:nvPr/>
        </p:nvGrpSpPr>
        <p:grpSpPr>
          <a:xfrm>
            <a:off x="0" y="4302125"/>
            <a:ext cx="9144000" cy="841375"/>
            <a:chOff x="0" y="4302125"/>
            <a:chExt cx="9144000" cy="841375"/>
          </a:xfrm>
        </p:grpSpPr>
        <p:grpSp>
          <p:nvGrpSpPr>
            <p:cNvPr id="25" name="Group 24"/>
            <p:cNvGrpSpPr/>
            <p:nvPr/>
          </p:nvGrpSpPr>
          <p:grpSpPr>
            <a:xfrm>
              <a:off x="0" y="4302125"/>
              <a:ext cx="9144000" cy="841375"/>
              <a:chOff x="0" y="4302125"/>
              <a:chExt cx="9144000" cy="841375"/>
            </a:xfrm>
          </p:grpSpPr>
          <p:grpSp>
            <p:nvGrpSpPr>
              <p:cNvPr id="27" name="Group 26"/>
              <p:cNvGrpSpPr/>
              <p:nvPr/>
            </p:nvGrpSpPr>
            <p:grpSpPr>
              <a:xfrm>
                <a:off x="0" y="4302125"/>
                <a:ext cx="9144000" cy="841375"/>
                <a:chOff x="0" y="4302125"/>
                <a:chExt cx="9144000" cy="841375"/>
              </a:xfrm>
            </p:grpSpPr>
            <p:pic>
              <p:nvPicPr>
                <p:cNvPr id="29" name="Picture 2" descr="E:\ELISA\ERLANGGA LISA\2017\TEMPLATE PPT\SMP PPKN kelas X kelompok wajib\SMP PPKN kelas X kelompok wajib.png"/>
                <p:cNvPicPr>
                  <a:picLocks noChangeAspect="1" noChangeArrowheads="1"/>
                </p:cNvPicPr>
                <p:nvPr/>
              </p:nvPicPr>
              <p:blipFill>
                <a:blip r:embed="rId4" cstate="print"/>
                <a:srcRect/>
                <a:stretch>
                  <a:fillRect/>
                </a:stretch>
              </p:blipFill>
              <p:spPr bwMode="auto">
                <a:xfrm>
                  <a:off x="0" y="4302125"/>
                  <a:ext cx="9144000" cy="841375"/>
                </a:xfrm>
                <a:prstGeom prst="rect">
                  <a:avLst/>
                </a:prstGeom>
                <a:noFill/>
              </p:spPr>
            </p:pic>
            <p:sp>
              <p:nvSpPr>
                <p:cNvPr id="30"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b="1" dirty="0">
                    <a:solidFill>
                      <a:srgbClr val="002060"/>
                    </a:solidFill>
                    <a:latin typeface="Arial" pitchFamily="34" charset="0"/>
                    <a:cs typeface="Arial" pitchFamily="34" charset="0"/>
                  </a:endParaRPr>
                </a:p>
              </p:txBody>
            </p:sp>
          </p:grpSp>
          <p:pic>
            <p:nvPicPr>
              <p:cNvPr id="28" name="Picture 27"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26" name="Rectangle 25"/>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SMA/MA</a:t>
              </a:r>
            </a:p>
          </p:txBody>
        </p:sp>
      </p:grpSp>
      <p:pic>
        <p:nvPicPr>
          <p:cNvPr id="2" name="Picture 2" descr="D:\Kurikulum Merdeka\PP\PP SMP 7\Bab 2\Gambar Bab 2\Lambang Pancasila.png">
            <a:extLst>
              <a:ext uri="{FF2B5EF4-FFF2-40B4-BE49-F238E27FC236}">
                <a16:creationId xmlns:a16="http://schemas.microsoft.com/office/drawing/2014/main" id="{CEC12C40-29F1-8068-3C31-0993E75F1AB2}"/>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373672" y="1276350"/>
            <a:ext cx="2627328" cy="32131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626386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10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34"/>
          <p:cNvSpPr txBox="1"/>
          <p:nvPr/>
        </p:nvSpPr>
        <p:spPr>
          <a:xfrm>
            <a:off x="0" y="133350"/>
            <a:ext cx="9143999" cy="401816"/>
          </a:xfrm>
          <a:prstGeom prst="rect">
            <a:avLst/>
          </a:prstGeom>
          <a:solidFill>
            <a:srgbClr val="2C987E"/>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en-US" sz="2000" b="1" dirty="0"/>
              <a:t>C. </a:t>
            </a:r>
            <a:r>
              <a:rPr lang="id-ID" sz="2000" b="1" dirty="0"/>
              <a:t>Kedudukan Pancasila sebagai Ideologi Terbuka</a:t>
            </a:r>
            <a:endParaRPr lang="en-US" sz="2000" b="1" dirty="0">
              <a:solidFill>
                <a:schemeClr val="bg1"/>
              </a:solidFill>
              <a:latin typeface="Candara" pitchFamily="34" charset="0"/>
            </a:endParaRPr>
          </a:p>
        </p:txBody>
      </p:sp>
      <p:grpSp>
        <p:nvGrpSpPr>
          <p:cNvPr id="4" name="Group 3"/>
          <p:cNvGrpSpPr/>
          <p:nvPr/>
        </p:nvGrpSpPr>
        <p:grpSpPr>
          <a:xfrm>
            <a:off x="0" y="4302125"/>
            <a:ext cx="9144000" cy="841375"/>
            <a:chOff x="0" y="4302125"/>
            <a:chExt cx="9144000" cy="841375"/>
          </a:xfrm>
        </p:grpSpPr>
        <p:grpSp>
          <p:nvGrpSpPr>
            <p:cNvPr id="5" name="Group 4"/>
            <p:cNvGrpSpPr/>
            <p:nvPr/>
          </p:nvGrpSpPr>
          <p:grpSpPr>
            <a:xfrm>
              <a:off x="0" y="4302125"/>
              <a:ext cx="9144000" cy="841375"/>
              <a:chOff x="0" y="4302125"/>
              <a:chExt cx="9144000" cy="841375"/>
            </a:xfrm>
          </p:grpSpPr>
          <p:grpSp>
            <p:nvGrpSpPr>
              <p:cNvPr id="7" name="Group 6"/>
              <p:cNvGrpSpPr/>
              <p:nvPr/>
            </p:nvGrpSpPr>
            <p:grpSpPr>
              <a:xfrm>
                <a:off x="0" y="4302125"/>
                <a:ext cx="9144000" cy="841375"/>
                <a:chOff x="0" y="4302125"/>
                <a:chExt cx="9144000" cy="841375"/>
              </a:xfrm>
            </p:grpSpPr>
            <p:pic>
              <p:nvPicPr>
                <p:cNvPr id="9"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10"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b="1" dirty="0">
                    <a:solidFill>
                      <a:srgbClr val="002060"/>
                    </a:solidFill>
                    <a:latin typeface="Arial" pitchFamily="34" charset="0"/>
                    <a:cs typeface="Arial" pitchFamily="34" charset="0"/>
                  </a:endParaRPr>
                </a:p>
              </p:txBody>
            </p:sp>
          </p:grpSp>
          <p:pic>
            <p:nvPicPr>
              <p:cNvPr id="8" name="Picture 7"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6" name="Rectangle 5"/>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SMA/MA</a:t>
              </a:r>
            </a:p>
          </p:txBody>
        </p:sp>
      </p:grpSp>
      <p:sp>
        <p:nvSpPr>
          <p:cNvPr id="12" name="Rectangle 11"/>
          <p:cNvSpPr/>
          <p:nvPr/>
        </p:nvSpPr>
        <p:spPr>
          <a:xfrm>
            <a:off x="304800" y="898525"/>
            <a:ext cx="1905000" cy="369332"/>
          </a:xfrm>
          <a:prstGeom prst="rect">
            <a:avLst/>
          </a:prstGeom>
          <a:ln/>
        </p:spPr>
        <p:style>
          <a:lnRef idx="0">
            <a:schemeClr val="dk1"/>
          </a:lnRef>
          <a:fillRef idx="3">
            <a:schemeClr val="dk1"/>
          </a:fillRef>
          <a:effectRef idx="3">
            <a:schemeClr val="dk1"/>
          </a:effectRef>
          <a:fontRef idx="minor">
            <a:schemeClr val="lt1"/>
          </a:fontRef>
        </p:style>
        <p:txBody>
          <a:bodyPr wrap="square">
            <a:spAutoFit/>
          </a:bodyPr>
          <a:lstStyle/>
          <a:p>
            <a:r>
              <a:rPr lang="en-US" dirty="0" err="1">
                <a:solidFill>
                  <a:schemeClr val="bg1"/>
                </a:solidFill>
                <a:latin typeface="Gilam-SemiBold"/>
              </a:rPr>
              <a:t>Bidang</a:t>
            </a:r>
            <a:r>
              <a:rPr lang="en-US" dirty="0">
                <a:solidFill>
                  <a:schemeClr val="bg1"/>
                </a:solidFill>
                <a:latin typeface="Gilam-SemiBold"/>
              </a:rPr>
              <a:t> </a:t>
            </a:r>
            <a:r>
              <a:rPr lang="en-US" dirty="0" err="1">
                <a:solidFill>
                  <a:schemeClr val="bg1"/>
                </a:solidFill>
                <a:latin typeface="Gilam-SemiBold"/>
              </a:rPr>
              <a:t>Politik</a:t>
            </a:r>
            <a:endParaRPr lang="en-US" dirty="0">
              <a:solidFill>
                <a:schemeClr val="bg1"/>
              </a:solidFill>
              <a:latin typeface="Gilam-SemiBold"/>
            </a:endParaRPr>
          </a:p>
        </p:txBody>
      </p:sp>
      <p:sp>
        <p:nvSpPr>
          <p:cNvPr id="15" name="TextBox 14"/>
          <p:cNvSpPr txBox="1"/>
          <p:nvPr/>
        </p:nvSpPr>
        <p:spPr>
          <a:xfrm>
            <a:off x="228600" y="1498044"/>
            <a:ext cx="8686800" cy="2826306"/>
          </a:xfrm>
          <a:prstGeom prst="round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en-US" sz="2000" b="1" dirty="0" err="1">
                <a:solidFill>
                  <a:schemeClr val="bg1"/>
                </a:solidFill>
                <a:latin typeface="Gilam-SemiBold"/>
              </a:rPr>
              <a:t>Lambaga</a:t>
            </a:r>
            <a:r>
              <a:rPr lang="en-US" sz="2000" b="1" dirty="0">
                <a:solidFill>
                  <a:schemeClr val="bg1"/>
                </a:solidFill>
                <a:latin typeface="Gilam-SemiBold"/>
              </a:rPr>
              <a:t> Negara</a:t>
            </a:r>
            <a:r>
              <a:rPr lang="id-ID" sz="2000" b="1" dirty="0">
                <a:solidFill>
                  <a:schemeClr val="bg1"/>
                </a:solidFill>
              </a:rPr>
              <a:t> </a:t>
            </a:r>
          </a:p>
          <a:p>
            <a:endParaRPr lang="en-US" sz="2000" dirty="0"/>
          </a:p>
          <a:p>
            <a:r>
              <a:rPr lang="id-ID" sz="2000" dirty="0"/>
              <a:t>Indonesia memiliki lembaga negara, seperti Majelis Permusyawaratan Rakyat (MPR), Dewan Perwakilan Rakyat (DPR), presiden, Mahkamah Agung (MA), Mahkamah Konstitusi (MK), Komisi Yudisial (KY), dan Badan Pemeriksa Keuangan (BPK). Dewan Perwakilan Daerah (DPD), MK, dan KY merupakan </a:t>
            </a:r>
            <a:r>
              <a:rPr lang="en-US" sz="2000" dirty="0"/>
              <a:t>l</a:t>
            </a:r>
            <a:r>
              <a:rPr lang="id-ID" sz="2000" dirty="0"/>
              <a:t>embaga</a:t>
            </a:r>
            <a:r>
              <a:rPr lang="en-US" sz="2000" dirty="0"/>
              <a:t>-</a:t>
            </a:r>
            <a:r>
              <a:rPr lang="pt-BR" sz="2000" dirty="0"/>
              <a:t>lembaga negara yang dibentuk setelah amendemen atau perubahan UUD NRI Tahun 1945. </a:t>
            </a:r>
            <a:endParaRPr lang="id-ID" sz="2000" noProof="1">
              <a:latin typeface="Abadi MT"/>
              <a:cs typeface="Calibri" pitchFamily="34" charset="0"/>
            </a:endParaRPr>
          </a:p>
        </p:txBody>
      </p:sp>
      <p:sp>
        <p:nvSpPr>
          <p:cNvPr id="2" name="TextBox 34">
            <a:extLst>
              <a:ext uri="{FF2B5EF4-FFF2-40B4-BE49-F238E27FC236}">
                <a16:creationId xmlns:a16="http://schemas.microsoft.com/office/drawing/2014/main" id="{0CEA0011-AB28-A232-9F33-2D3F82762F0C}"/>
              </a:ext>
            </a:extLst>
          </p:cNvPr>
          <p:cNvSpPr txBox="1"/>
          <p:nvPr/>
        </p:nvSpPr>
        <p:spPr>
          <a:xfrm>
            <a:off x="0" y="133350"/>
            <a:ext cx="9143999" cy="709593"/>
          </a:xfrm>
          <a:prstGeom prst="rect">
            <a:avLst/>
          </a:prstGeom>
          <a:solidFill>
            <a:srgbClr val="2C987E"/>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lgn="ctr">
              <a:tabLst>
                <a:tab pos="692185" algn="l"/>
              </a:tabLst>
            </a:pPr>
            <a:r>
              <a:rPr lang="en-US" sz="2000" b="1" dirty="0"/>
              <a:t>D. </a:t>
            </a:r>
            <a:r>
              <a:rPr lang="id-ID" sz="2000" b="1" dirty="0"/>
              <a:t>Perwujudan Pancasila sebagai Ideologi dalam Kehidupan Berbangsa dan Bernegara</a:t>
            </a:r>
            <a:endParaRPr lang="en-US" sz="2000" b="1" dirty="0">
              <a:solidFill>
                <a:schemeClr val="bg1"/>
              </a:solidFill>
              <a:latin typeface="Candara" pitchFamily="34" charset="0"/>
            </a:endParaRPr>
          </a:p>
        </p:txBody>
      </p:sp>
    </p:spTree>
    <p:extLst>
      <p:ext uri="{BB962C8B-B14F-4D97-AF65-F5344CB8AC3E}">
        <p14:creationId xmlns:p14="http://schemas.microsoft.com/office/powerpoint/2010/main" val="245234162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750"/>
                                        <p:tgtEl>
                                          <p:spTgt spid="12"/>
                                        </p:tgtEl>
                                      </p:cBhvr>
                                    </p:animEffect>
                                    <p:anim calcmode="lin" valueType="num">
                                      <p:cBhvr>
                                        <p:cTn id="8" dur="750" fill="hold"/>
                                        <p:tgtEl>
                                          <p:spTgt spid="12"/>
                                        </p:tgtEl>
                                        <p:attrNameLst>
                                          <p:attrName>ppt_x</p:attrName>
                                        </p:attrNameLst>
                                      </p:cBhvr>
                                      <p:tavLst>
                                        <p:tav tm="0">
                                          <p:val>
                                            <p:strVal val="#ppt_x"/>
                                          </p:val>
                                        </p:tav>
                                        <p:tav tm="100000">
                                          <p:val>
                                            <p:strVal val="#ppt_x"/>
                                          </p:val>
                                        </p:tav>
                                      </p:tavLst>
                                    </p:anim>
                                    <p:anim calcmode="lin" valueType="num">
                                      <p:cBhvr>
                                        <p:cTn id="9" dur="75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6" presetClass="entr" presetSubtype="16"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circle(in)">
                                      <p:cBhvr>
                                        <p:cTn id="13"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1000"/>
            <a:extLst>
              <a:ext uri="{BEBA8EAE-BF5A-486C-A8C5-ECC9F3942E4B}">
                <a14:imgProps xmlns:a14="http://schemas.microsoft.com/office/drawing/2010/main">
                  <a14:imgLayer r:embed="rId3">
                    <a14:imgEffect>
                      <a14:colorTemperature colorTemp="4554"/>
                    </a14:imgEffect>
                    <a14:imgEffect>
                      <a14:saturation sat="245000"/>
                    </a14:imgEffect>
                    <a14:imgEffect>
                      <a14:brightnessContrast bright="-51000" contrast="12000"/>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3" name="TextBox 34"/>
          <p:cNvSpPr txBox="1"/>
          <p:nvPr/>
        </p:nvSpPr>
        <p:spPr>
          <a:xfrm>
            <a:off x="0" y="136585"/>
            <a:ext cx="9143999" cy="401816"/>
          </a:xfrm>
          <a:prstGeom prst="rect">
            <a:avLst/>
          </a:prstGeom>
          <a:solidFill>
            <a:srgbClr val="2C987E"/>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en-US" sz="2000" b="1" dirty="0"/>
              <a:t>C. </a:t>
            </a:r>
            <a:r>
              <a:rPr lang="id-ID" sz="2000" b="1" dirty="0"/>
              <a:t>Kedudukan Pancasila sebagai Ideologi Terbuka</a:t>
            </a:r>
            <a:endParaRPr lang="en-US" sz="2000" b="1" dirty="0">
              <a:solidFill>
                <a:schemeClr val="bg1"/>
              </a:solidFill>
              <a:latin typeface="Candara" pitchFamily="34" charset="0"/>
            </a:endParaRPr>
          </a:p>
        </p:txBody>
      </p:sp>
      <p:grpSp>
        <p:nvGrpSpPr>
          <p:cNvPr id="4" name="Group 3"/>
          <p:cNvGrpSpPr/>
          <p:nvPr/>
        </p:nvGrpSpPr>
        <p:grpSpPr>
          <a:xfrm>
            <a:off x="0" y="4302125"/>
            <a:ext cx="9144000" cy="841375"/>
            <a:chOff x="0" y="4302125"/>
            <a:chExt cx="9144000" cy="841375"/>
          </a:xfrm>
        </p:grpSpPr>
        <p:grpSp>
          <p:nvGrpSpPr>
            <p:cNvPr id="5" name="Group 4"/>
            <p:cNvGrpSpPr/>
            <p:nvPr/>
          </p:nvGrpSpPr>
          <p:grpSpPr>
            <a:xfrm>
              <a:off x="0" y="4302125"/>
              <a:ext cx="9144000" cy="841375"/>
              <a:chOff x="0" y="4302125"/>
              <a:chExt cx="9144000" cy="841375"/>
            </a:xfrm>
          </p:grpSpPr>
          <p:grpSp>
            <p:nvGrpSpPr>
              <p:cNvPr id="7" name="Group 6"/>
              <p:cNvGrpSpPr/>
              <p:nvPr/>
            </p:nvGrpSpPr>
            <p:grpSpPr>
              <a:xfrm>
                <a:off x="0" y="4302125"/>
                <a:ext cx="9144000" cy="841375"/>
                <a:chOff x="0" y="4302125"/>
                <a:chExt cx="9144000" cy="841375"/>
              </a:xfrm>
            </p:grpSpPr>
            <p:pic>
              <p:nvPicPr>
                <p:cNvPr id="9" name="Picture 2" descr="E:\ELISA\ERLANGGA LISA\2017\TEMPLATE PPT\SMP PPKN kelas X kelompok wajib\SMP PPKN kelas X kelompok wajib.png"/>
                <p:cNvPicPr>
                  <a:picLocks noChangeAspect="1" noChangeArrowheads="1"/>
                </p:cNvPicPr>
                <p:nvPr/>
              </p:nvPicPr>
              <p:blipFill>
                <a:blip r:embed="rId4" cstate="print"/>
                <a:srcRect/>
                <a:stretch>
                  <a:fillRect/>
                </a:stretch>
              </p:blipFill>
              <p:spPr bwMode="auto">
                <a:xfrm>
                  <a:off x="0" y="4302125"/>
                  <a:ext cx="9144000" cy="841375"/>
                </a:xfrm>
                <a:prstGeom prst="rect">
                  <a:avLst/>
                </a:prstGeom>
                <a:noFill/>
              </p:spPr>
            </p:pic>
            <p:sp>
              <p:nvSpPr>
                <p:cNvPr id="10"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b="1" dirty="0">
                    <a:solidFill>
                      <a:srgbClr val="002060"/>
                    </a:solidFill>
                    <a:latin typeface="Arial" pitchFamily="34" charset="0"/>
                    <a:cs typeface="Arial" pitchFamily="34" charset="0"/>
                  </a:endParaRPr>
                </a:p>
              </p:txBody>
            </p:sp>
          </p:grpSp>
          <p:pic>
            <p:nvPicPr>
              <p:cNvPr id="8" name="Picture 7"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6" name="Rectangle 5"/>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SMA/MA</a:t>
              </a:r>
            </a:p>
          </p:txBody>
        </p:sp>
      </p:grpSp>
      <p:sp>
        <p:nvSpPr>
          <p:cNvPr id="15" name="TextBox 14"/>
          <p:cNvSpPr txBox="1"/>
          <p:nvPr/>
        </p:nvSpPr>
        <p:spPr>
          <a:xfrm>
            <a:off x="152399" y="3088719"/>
            <a:ext cx="8229601" cy="1464231"/>
          </a:xfrm>
          <a:prstGeom prst="round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sz="2000" b="1" dirty="0" err="1"/>
              <a:t>Demokrasi</a:t>
            </a:r>
            <a:endParaRPr lang="en-US" sz="2000" b="1" dirty="0"/>
          </a:p>
          <a:p>
            <a:endParaRPr lang="en-US" sz="2000" dirty="0"/>
          </a:p>
          <a:p>
            <a:r>
              <a:rPr lang="id-ID" sz="2000" dirty="0"/>
              <a:t>Perwujudan nilai Pancasila dapat dilihat pada demokrasi Pancasila yang mengutamakan musyawarah mufakat. </a:t>
            </a:r>
            <a:endParaRPr lang="id-ID" sz="2000" noProof="1">
              <a:latin typeface="Abadi MT"/>
              <a:cs typeface="Calibri" pitchFamily="34" charset="0"/>
            </a:endParaRPr>
          </a:p>
        </p:txBody>
      </p:sp>
      <p:sp>
        <p:nvSpPr>
          <p:cNvPr id="2" name="TextBox 34">
            <a:extLst>
              <a:ext uri="{FF2B5EF4-FFF2-40B4-BE49-F238E27FC236}">
                <a16:creationId xmlns:a16="http://schemas.microsoft.com/office/drawing/2014/main" id="{E430C6D0-41DF-CBF2-0CFA-F8BBE3ACAD6F}"/>
              </a:ext>
            </a:extLst>
          </p:cNvPr>
          <p:cNvSpPr txBox="1"/>
          <p:nvPr/>
        </p:nvSpPr>
        <p:spPr>
          <a:xfrm>
            <a:off x="-76200" y="136585"/>
            <a:ext cx="9143999" cy="709593"/>
          </a:xfrm>
          <a:prstGeom prst="rect">
            <a:avLst/>
          </a:prstGeom>
          <a:solidFill>
            <a:srgbClr val="2C987E"/>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lgn="ctr">
              <a:tabLst>
                <a:tab pos="692185" algn="l"/>
              </a:tabLst>
            </a:pPr>
            <a:r>
              <a:rPr lang="en-US" sz="2000" b="1" dirty="0"/>
              <a:t>D. </a:t>
            </a:r>
            <a:r>
              <a:rPr lang="id-ID" sz="2000" b="1" dirty="0"/>
              <a:t>Perwujudan Pancasila sebagai Ideologi dalam Kehidupan Berbangsa dan Bernegara</a:t>
            </a:r>
            <a:endParaRPr lang="en-US" sz="2000" b="1" dirty="0">
              <a:solidFill>
                <a:schemeClr val="bg1"/>
              </a:solidFill>
              <a:latin typeface="Candara" pitchFamily="34" charset="0"/>
            </a:endParaRPr>
          </a:p>
        </p:txBody>
      </p:sp>
      <p:sp>
        <p:nvSpPr>
          <p:cNvPr id="14" name="Rectangle 13">
            <a:extLst>
              <a:ext uri="{FF2B5EF4-FFF2-40B4-BE49-F238E27FC236}">
                <a16:creationId xmlns:a16="http://schemas.microsoft.com/office/drawing/2014/main" id="{E2C6BB4A-41CB-9A62-9421-8145657D561E}"/>
              </a:ext>
            </a:extLst>
          </p:cNvPr>
          <p:cNvSpPr/>
          <p:nvPr/>
        </p:nvSpPr>
        <p:spPr>
          <a:xfrm>
            <a:off x="304800" y="898525"/>
            <a:ext cx="1905000" cy="369332"/>
          </a:xfrm>
          <a:prstGeom prst="rect">
            <a:avLst/>
          </a:prstGeom>
          <a:ln/>
        </p:spPr>
        <p:style>
          <a:lnRef idx="0">
            <a:schemeClr val="dk1"/>
          </a:lnRef>
          <a:fillRef idx="3">
            <a:schemeClr val="dk1"/>
          </a:fillRef>
          <a:effectRef idx="3">
            <a:schemeClr val="dk1"/>
          </a:effectRef>
          <a:fontRef idx="minor">
            <a:schemeClr val="lt1"/>
          </a:fontRef>
        </p:style>
        <p:txBody>
          <a:bodyPr wrap="square">
            <a:spAutoFit/>
          </a:bodyPr>
          <a:lstStyle/>
          <a:p>
            <a:r>
              <a:rPr lang="en-US" dirty="0" err="1">
                <a:solidFill>
                  <a:schemeClr val="bg1"/>
                </a:solidFill>
                <a:latin typeface="Gilam-SemiBold"/>
              </a:rPr>
              <a:t>Bidang</a:t>
            </a:r>
            <a:r>
              <a:rPr lang="en-US" dirty="0">
                <a:solidFill>
                  <a:schemeClr val="bg1"/>
                </a:solidFill>
                <a:latin typeface="Gilam-SemiBold"/>
              </a:rPr>
              <a:t> </a:t>
            </a:r>
            <a:r>
              <a:rPr lang="en-US" dirty="0" err="1">
                <a:solidFill>
                  <a:schemeClr val="bg1"/>
                </a:solidFill>
                <a:latin typeface="Gilam-SemiBold"/>
              </a:rPr>
              <a:t>Politik</a:t>
            </a:r>
            <a:r>
              <a:rPr lang="en-US" dirty="0">
                <a:solidFill>
                  <a:schemeClr val="bg1"/>
                </a:solidFill>
                <a:latin typeface="Gilam-SemiBold"/>
              </a:rPr>
              <a:t>:</a:t>
            </a:r>
            <a:r>
              <a:rPr lang="id-ID" dirty="0">
                <a:solidFill>
                  <a:schemeClr val="bg1"/>
                </a:solidFill>
              </a:rPr>
              <a:t> </a:t>
            </a:r>
          </a:p>
        </p:txBody>
      </p:sp>
    </p:spTree>
    <p:extLst>
      <p:ext uri="{BB962C8B-B14F-4D97-AF65-F5344CB8AC3E}">
        <p14:creationId xmlns:p14="http://schemas.microsoft.com/office/powerpoint/2010/main" val="162350874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circle(in)">
                                      <p:cBhvr>
                                        <p:cTn id="7" dur="750"/>
                                        <p:tgtEl>
                                          <p:spTgt spid="15"/>
                                        </p:tgtEl>
                                      </p:cBhvr>
                                    </p:animEffect>
                                  </p:childTnLst>
                                </p:cTn>
                              </p:par>
                            </p:childTnLst>
                          </p:cTn>
                        </p:par>
                        <p:par>
                          <p:cTn id="8" fill="hold">
                            <p:stCondLst>
                              <p:cond delay="750"/>
                            </p:stCondLst>
                            <p:childTnLst>
                              <p:par>
                                <p:cTn id="9" presetID="42"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750"/>
                                        <p:tgtEl>
                                          <p:spTgt spid="14"/>
                                        </p:tgtEl>
                                      </p:cBhvr>
                                    </p:animEffect>
                                    <p:anim calcmode="lin" valueType="num">
                                      <p:cBhvr>
                                        <p:cTn id="12" dur="750" fill="hold"/>
                                        <p:tgtEl>
                                          <p:spTgt spid="14"/>
                                        </p:tgtEl>
                                        <p:attrNameLst>
                                          <p:attrName>ppt_x</p:attrName>
                                        </p:attrNameLst>
                                      </p:cBhvr>
                                      <p:tavLst>
                                        <p:tav tm="0">
                                          <p:val>
                                            <p:strVal val="#ppt_x"/>
                                          </p:val>
                                        </p:tav>
                                        <p:tav tm="100000">
                                          <p:val>
                                            <p:strVal val="#ppt_x"/>
                                          </p:val>
                                        </p:tav>
                                      </p:tavLst>
                                    </p:anim>
                                    <p:anim calcmode="lin" valueType="num">
                                      <p:cBhvr>
                                        <p:cTn id="13" dur="75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1000"/>
            <a:lum/>
          </a:blip>
          <a:srcRect/>
          <a:stretch>
            <a:fillRect/>
          </a:stretch>
        </a:blipFill>
        <a:effectLst/>
      </p:bgPr>
    </p:bg>
    <p:spTree>
      <p:nvGrpSpPr>
        <p:cNvPr id="1" name=""/>
        <p:cNvGrpSpPr/>
        <p:nvPr/>
      </p:nvGrpSpPr>
      <p:grpSpPr>
        <a:xfrm>
          <a:off x="0" y="0"/>
          <a:ext cx="0" cy="0"/>
          <a:chOff x="0" y="0"/>
          <a:chExt cx="0" cy="0"/>
        </a:xfrm>
      </p:grpSpPr>
      <p:sp>
        <p:nvSpPr>
          <p:cNvPr id="3" name="TextBox 34"/>
          <p:cNvSpPr txBox="1"/>
          <p:nvPr/>
        </p:nvSpPr>
        <p:spPr>
          <a:xfrm>
            <a:off x="0" y="136585"/>
            <a:ext cx="9143999" cy="401816"/>
          </a:xfrm>
          <a:prstGeom prst="rect">
            <a:avLst/>
          </a:prstGeom>
          <a:solidFill>
            <a:srgbClr val="2C987E"/>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en-US" sz="2000" b="1" dirty="0"/>
              <a:t>C. </a:t>
            </a:r>
            <a:r>
              <a:rPr lang="id-ID" sz="2000" b="1" dirty="0"/>
              <a:t>Kedudukan Pancasila sebagai Ideologi Terbuka</a:t>
            </a:r>
            <a:endParaRPr lang="en-US" sz="2000" b="1" dirty="0">
              <a:solidFill>
                <a:schemeClr val="bg1"/>
              </a:solidFill>
              <a:latin typeface="Candara" pitchFamily="34" charset="0"/>
            </a:endParaRPr>
          </a:p>
        </p:txBody>
      </p:sp>
      <p:grpSp>
        <p:nvGrpSpPr>
          <p:cNvPr id="4" name="Group 3"/>
          <p:cNvGrpSpPr/>
          <p:nvPr/>
        </p:nvGrpSpPr>
        <p:grpSpPr>
          <a:xfrm>
            <a:off x="0" y="4302125"/>
            <a:ext cx="9144000" cy="841375"/>
            <a:chOff x="0" y="4302125"/>
            <a:chExt cx="9144000" cy="841375"/>
          </a:xfrm>
        </p:grpSpPr>
        <p:grpSp>
          <p:nvGrpSpPr>
            <p:cNvPr id="5" name="Group 4"/>
            <p:cNvGrpSpPr/>
            <p:nvPr/>
          </p:nvGrpSpPr>
          <p:grpSpPr>
            <a:xfrm>
              <a:off x="0" y="4302125"/>
              <a:ext cx="9144000" cy="841375"/>
              <a:chOff x="0" y="4302125"/>
              <a:chExt cx="9144000" cy="841375"/>
            </a:xfrm>
          </p:grpSpPr>
          <p:grpSp>
            <p:nvGrpSpPr>
              <p:cNvPr id="7" name="Group 6"/>
              <p:cNvGrpSpPr/>
              <p:nvPr/>
            </p:nvGrpSpPr>
            <p:grpSpPr>
              <a:xfrm>
                <a:off x="0" y="4302125"/>
                <a:ext cx="9144000" cy="841375"/>
                <a:chOff x="0" y="4302125"/>
                <a:chExt cx="9144000" cy="841375"/>
              </a:xfrm>
            </p:grpSpPr>
            <p:pic>
              <p:nvPicPr>
                <p:cNvPr id="9"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10"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b="1" dirty="0">
                    <a:solidFill>
                      <a:srgbClr val="002060"/>
                    </a:solidFill>
                    <a:latin typeface="Arial" pitchFamily="34" charset="0"/>
                    <a:cs typeface="Arial" pitchFamily="34" charset="0"/>
                  </a:endParaRPr>
                </a:p>
              </p:txBody>
            </p:sp>
          </p:grpSp>
          <p:pic>
            <p:nvPicPr>
              <p:cNvPr id="8" name="Picture 7"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6" name="Rectangle 5"/>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SMA/MA</a:t>
              </a:r>
            </a:p>
          </p:txBody>
        </p:sp>
      </p:grpSp>
      <p:sp>
        <p:nvSpPr>
          <p:cNvPr id="15" name="TextBox 14"/>
          <p:cNvSpPr txBox="1"/>
          <p:nvPr/>
        </p:nvSpPr>
        <p:spPr>
          <a:xfrm>
            <a:off x="243840" y="1352550"/>
            <a:ext cx="8442960" cy="3166824"/>
          </a:xfrm>
          <a:prstGeom prst="round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wrap="square" rtlCol="0">
            <a:spAutoFit/>
          </a:bodyPr>
          <a:lstStyle/>
          <a:p>
            <a:pPr marL="342900" indent="-342900">
              <a:buFont typeface="Arial" panose="020B0604020202020204" pitchFamily="34" charset="0"/>
              <a:buChar char="•"/>
            </a:pPr>
            <a:r>
              <a:rPr lang="id-ID" b="1" dirty="0">
                <a:solidFill>
                  <a:schemeClr val="bg1"/>
                </a:solidFill>
              </a:rPr>
              <a:t>Proses penegakan hukum dan peradilan harus dilaksanakan sesuai kaidah-kaidah dan nilai-nilai religius yang benar.</a:t>
            </a:r>
            <a:endParaRPr lang="en-US" b="1" dirty="0">
              <a:solidFill>
                <a:schemeClr val="bg1"/>
              </a:solidFill>
            </a:endParaRPr>
          </a:p>
          <a:p>
            <a:pPr marL="342900" indent="-342900">
              <a:buFont typeface="Arial" panose="020B0604020202020204" pitchFamily="34" charset="0"/>
              <a:buChar char="•"/>
            </a:pPr>
            <a:r>
              <a:rPr lang="id-ID" b="1" dirty="0">
                <a:solidFill>
                  <a:schemeClr val="bg1"/>
                </a:solidFill>
              </a:rPr>
              <a:t>Penegakan hukum dan proses hukum serta peradilan oleh para penegak hukum harus dilaksanakan berdasarkan nilai-nilai kemanusiaan. </a:t>
            </a:r>
            <a:endParaRPr lang="en-US" b="1" dirty="0">
              <a:solidFill>
                <a:schemeClr val="bg1"/>
              </a:solidFill>
            </a:endParaRPr>
          </a:p>
          <a:p>
            <a:pPr marL="342900" indent="-342900">
              <a:buFont typeface="Arial" panose="020B0604020202020204" pitchFamily="34" charset="0"/>
              <a:buChar char="•"/>
            </a:pPr>
            <a:r>
              <a:rPr lang="id-ID" b="1" dirty="0">
                <a:solidFill>
                  <a:schemeClr val="bg1"/>
                </a:solidFill>
              </a:rPr>
              <a:t>Setiap lembaga dan pihak yang berkaitan dengan penyelenggaraan hukum perlu bekerja sama agar setiap penegakan hukum dapat berjalan lancar. </a:t>
            </a:r>
            <a:endParaRPr lang="en-US" b="1" dirty="0">
              <a:solidFill>
                <a:schemeClr val="bg1"/>
              </a:solidFill>
            </a:endParaRPr>
          </a:p>
          <a:p>
            <a:pPr marL="342900" indent="-342900">
              <a:buFont typeface="Arial" panose="020B0604020202020204" pitchFamily="34" charset="0"/>
              <a:buChar char="•"/>
            </a:pPr>
            <a:r>
              <a:rPr lang="id-ID" b="1" dirty="0">
                <a:solidFill>
                  <a:schemeClr val="bg1"/>
                </a:solidFill>
              </a:rPr>
              <a:t>Penegakan hukum dan proses-proses hukum lainnya tidak boleh dilakukan secara semena-mena.</a:t>
            </a:r>
            <a:endParaRPr lang="en-US" b="1" dirty="0">
              <a:solidFill>
                <a:schemeClr val="bg1"/>
              </a:solidFill>
            </a:endParaRPr>
          </a:p>
          <a:p>
            <a:pPr marL="342900" indent="-342900">
              <a:buFont typeface="Arial" panose="020B0604020202020204" pitchFamily="34" charset="0"/>
              <a:buChar char="•"/>
            </a:pPr>
            <a:r>
              <a:rPr lang="id-ID" b="1" dirty="0">
                <a:solidFill>
                  <a:schemeClr val="bg1"/>
                </a:solidFill>
              </a:rPr>
              <a:t>Para peneggak hukum wajib memperlakukan setiap pencari hukum dan keadilan secara sama tanpa kecuali.</a:t>
            </a:r>
            <a:endParaRPr lang="id-ID" b="1" noProof="1">
              <a:solidFill>
                <a:schemeClr val="bg1"/>
              </a:solidFill>
              <a:latin typeface="Abadi MT"/>
              <a:cs typeface="Calibri" pitchFamily="34" charset="0"/>
            </a:endParaRPr>
          </a:p>
        </p:txBody>
      </p:sp>
      <p:sp>
        <p:nvSpPr>
          <p:cNvPr id="2" name="TextBox 34">
            <a:extLst>
              <a:ext uri="{FF2B5EF4-FFF2-40B4-BE49-F238E27FC236}">
                <a16:creationId xmlns:a16="http://schemas.microsoft.com/office/drawing/2014/main" id="{E430C6D0-41DF-CBF2-0CFA-F8BBE3ACAD6F}"/>
              </a:ext>
            </a:extLst>
          </p:cNvPr>
          <p:cNvSpPr txBox="1"/>
          <p:nvPr/>
        </p:nvSpPr>
        <p:spPr>
          <a:xfrm>
            <a:off x="-76200" y="136585"/>
            <a:ext cx="9143999" cy="709593"/>
          </a:xfrm>
          <a:prstGeom prst="rect">
            <a:avLst/>
          </a:prstGeom>
          <a:solidFill>
            <a:srgbClr val="2C987E"/>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lgn="ctr">
              <a:tabLst>
                <a:tab pos="692185" algn="l"/>
              </a:tabLst>
            </a:pPr>
            <a:r>
              <a:rPr lang="en-US" sz="2000" b="1" dirty="0"/>
              <a:t>D. </a:t>
            </a:r>
            <a:r>
              <a:rPr lang="id-ID" sz="2000" b="1" dirty="0"/>
              <a:t>Perwujudan Pancasila sebagai Ideologi dalam Kehidupan Berbangsa dan Bernegara</a:t>
            </a:r>
            <a:endParaRPr lang="en-US" sz="2000" b="1" dirty="0">
              <a:solidFill>
                <a:schemeClr val="bg1"/>
              </a:solidFill>
              <a:latin typeface="Candara" pitchFamily="34" charset="0"/>
            </a:endParaRPr>
          </a:p>
        </p:txBody>
      </p:sp>
      <p:sp>
        <p:nvSpPr>
          <p:cNvPr id="14" name="Rectangle 13">
            <a:extLst>
              <a:ext uri="{FF2B5EF4-FFF2-40B4-BE49-F238E27FC236}">
                <a16:creationId xmlns:a16="http://schemas.microsoft.com/office/drawing/2014/main" id="{E2C6BB4A-41CB-9A62-9421-8145657D561E}"/>
              </a:ext>
            </a:extLst>
          </p:cNvPr>
          <p:cNvSpPr/>
          <p:nvPr/>
        </p:nvSpPr>
        <p:spPr>
          <a:xfrm>
            <a:off x="381000" y="898525"/>
            <a:ext cx="1905000" cy="369332"/>
          </a:xfrm>
          <a:prstGeom prst="rect">
            <a:avLst/>
          </a:prstGeom>
          <a:ln/>
        </p:spPr>
        <p:style>
          <a:lnRef idx="0">
            <a:schemeClr val="dk1"/>
          </a:lnRef>
          <a:fillRef idx="3">
            <a:schemeClr val="dk1"/>
          </a:fillRef>
          <a:effectRef idx="3">
            <a:schemeClr val="dk1"/>
          </a:effectRef>
          <a:fontRef idx="minor">
            <a:schemeClr val="lt1"/>
          </a:fontRef>
        </p:style>
        <p:txBody>
          <a:bodyPr wrap="square">
            <a:spAutoFit/>
          </a:bodyPr>
          <a:lstStyle/>
          <a:p>
            <a:r>
              <a:rPr lang="en-US" dirty="0" err="1">
                <a:solidFill>
                  <a:schemeClr val="bg1"/>
                </a:solidFill>
                <a:latin typeface="Gilam-SemiBold"/>
              </a:rPr>
              <a:t>Bidang</a:t>
            </a:r>
            <a:r>
              <a:rPr lang="en-US" dirty="0">
                <a:solidFill>
                  <a:schemeClr val="bg1"/>
                </a:solidFill>
                <a:latin typeface="Gilam-SemiBold"/>
              </a:rPr>
              <a:t> Hukum</a:t>
            </a:r>
            <a:r>
              <a:rPr lang="id-ID" dirty="0">
                <a:solidFill>
                  <a:schemeClr val="bg1"/>
                </a:solidFill>
              </a:rPr>
              <a:t> </a:t>
            </a:r>
          </a:p>
        </p:txBody>
      </p:sp>
    </p:spTree>
    <p:extLst>
      <p:ext uri="{BB962C8B-B14F-4D97-AF65-F5344CB8AC3E}">
        <p14:creationId xmlns:p14="http://schemas.microsoft.com/office/powerpoint/2010/main" val="127365360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circle(in)">
                                      <p:cBhvr>
                                        <p:cTn id="7" dur="750"/>
                                        <p:tgtEl>
                                          <p:spTgt spid="15"/>
                                        </p:tgtEl>
                                      </p:cBhvr>
                                    </p:animEffect>
                                  </p:childTnLst>
                                </p:cTn>
                              </p:par>
                            </p:childTnLst>
                          </p:cTn>
                        </p:par>
                        <p:par>
                          <p:cTn id="8" fill="hold">
                            <p:stCondLst>
                              <p:cond delay="750"/>
                            </p:stCondLst>
                            <p:childTnLst>
                              <p:par>
                                <p:cTn id="9" presetID="42"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750"/>
                                        <p:tgtEl>
                                          <p:spTgt spid="14"/>
                                        </p:tgtEl>
                                      </p:cBhvr>
                                    </p:animEffect>
                                    <p:anim calcmode="lin" valueType="num">
                                      <p:cBhvr>
                                        <p:cTn id="12" dur="750" fill="hold"/>
                                        <p:tgtEl>
                                          <p:spTgt spid="14"/>
                                        </p:tgtEl>
                                        <p:attrNameLst>
                                          <p:attrName>ppt_x</p:attrName>
                                        </p:attrNameLst>
                                      </p:cBhvr>
                                      <p:tavLst>
                                        <p:tav tm="0">
                                          <p:val>
                                            <p:strVal val="#ppt_x"/>
                                          </p:val>
                                        </p:tav>
                                        <p:tav tm="100000">
                                          <p:val>
                                            <p:strVal val="#ppt_x"/>
                                          </p:val>
                                        </p:tav>
                                      </p:tavLst>
                                    </p:anim>
                                    <p:anim calcmode="lin" valueType="num">
                                      <p:cBhvr>
                                        <p:cTn id="13" dur="75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1000"/>
            <a:lum/>
          </a:blip>
          <a:srcRect/>
          <a:stretch>
            <a:fillRect/>
          </a:stretch>
        </a:blipFill>
        <a:effectLst/>
      </p:bgPr>
    </p:bg>
    <p:spTree>
      <p:nvGrpSpPr>
        <p:cNvPr id="1" name=""/>
        <p:cNvGrpSpPr/>
        <p:nvPr/>
      </p:nvGrpSpPr>
      <p:grpSpPr>
        <a:xfrm>
          <a:off x="0" y="0"/>
          <a:ext cx="0" cy="0"/>
          <a:chOff x="0" y="0"/>
          <a:chExt cx="0" cy="0"/>
        </a:xfrm>
      </p:grpSpPr>
      <p:sp>
        <p:nvSpPr>
          <p:cNvPr id="3" name="TextBox 34"/>
          <p:cNvSpPr txBox="1"/>
          <p:nvPr/>
        </p:nvSpPr>
        <p:spPr>
          <a:xfrm>
            <a:off x="0" y="136585"/>
            <a:ext cx="9143999" cy="401816"/>
          </a:xfrm>
          <a:prstGeom prst="rect">
            <a:avLst/>
          </a:prstGeom>
          <a:solidFill>
            <a:srgbClr val="2C987E"/>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en-US" sz="2000" b="1" dirty="0"/>
              <a:t>C. </a:t>
            </a:r>
            <a:r>
              <a:rPr lang="id-ID" sz="2000" b="1" dirty="0"/>
              <a:t>Kedudukan Pancasila sebagai Ideologi Terbuka</a:t>
            </a:r>
            <a:endParaRPr lang="en-US" sz="2000" b="1" dirty="0">
              <a:solidFill>
                <a:schemeClr val="bg1"/>
              </a:solidFill>
              <a:latin typeface="Candara" pitchFamily="34" charset="0"/>
            </a:endParaRPr>
          </a:p>
        </p:txBody>
      </p:sp>
      <p:grpSp>
        <p:nvGrpSpPr>
          <p:cNvPr id="4" name="Group 3"/>
          <p:cNvGrpSpPr/>
          <p:nvPr/>
        </p:nvGrpSpPr>
        <p:grpSpPr>
          <a:xfrm>
            <a:off x="0" y="4302125"/>
            <a:ext cx="9144000" cy="841375"/>
            <a:chOff x="0" y="4302125"/>
            <a:chExt cx="9144000" cy="841375"/>
          </a:xfrm>
        </p:grpSpPr>
        <p:grpSp>
          <p:nvGrpSpPr>
            <p:cNvPr id="5" name="Group 4"/>
            <p:cNvGrpSpPr/>
            <p:nvPr/>
          </p:nvGrpSpPr>
          <p:grpSpPr>
            <a:xfrm>
              <a:off x="0" y="4302125"/>
              <a:ext cx="9144000" cy="841375"/>
              <a:chOff x="0" y="4302125"/>
              <a:chExt cx="9144000" cy="841375"/>
            </a:xfrm>
          </p:grpSpPr>
          <p:grpSp>
            <p:nvGrpSpPr>
              <p:cNvPr id="7" name="Group 6"/>
              <p:cNvGrpSpPr/>
              <p:nvPr/>
            </p:nvGrpSpPr>
            <p:grpSpPr>
              <a:xfrm>
                <a:off x="0" y="4302125"/>
                <a:ext cx="9144000" cy="841375"/>
                <a:chOff x="0" y="4302125"/>
                <a:chExt cx="9144000" cy="841375"/>
              </a:xfrm>
            </p:grpSpPr>
            <p:pic>
              <p:nvPicPr>
                <p:cNvPr id="9" name="Picture 2" descr="E:\ELISA\ERLANGGA LISA\2017\TEMPLATE PPT\SMP PPKN kelas X kelompok wajib\SMP PPKN kelas X kelompok wajib.png"/>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10"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b="1" dirty="0">
                    <a:solidFill>
                      <a:srgbClr val="002060"/>
                    </a:solidFill>
                    <a:latin typeface="Arial" pitchFamily="34" charset="0"/>
                    <a:cs typeface="Arial" pitchFamily="34" charset="0"/>
                  </a:endParaRPr>
                </a:p>
              </p:txBody>
            </p:sp>
          </p:grpSp>
          <p:pic>
            <p:nvPicPr>
              <p:cNvPr id="8" name="Picture 7"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6" name="Rectangle 5"/>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SMA/MA</a:t>
              </a:r>
            </a:p>
          </p:txBody>
        </p:sp>
      </p:grpSp>
      <p:sp>
        <p:nvSpPr>
          <p:cNvPr id="15" name="TextBox 14"/>
          <p:cNvSpPr txBox="1"/>
          <p:nvPr/>
        </p:nvSpPr>
        <p:spPr>
          <a:xfrm>
            <a:off x="381000" y="1463992"/>
            <a:ext cx="8305800" cy="2860358"/>
          </a:xfrm>
          <a:prstGeom prst="round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wrap="square" rtlCol="0">
            <a:spAutoFit/>
          </a:bodyPr>
          <a:lstStyle/>
          <a:p>
            <a:pPr marL="342900" indent="-342900">
              <a:buFont typeface="Arial" panose="020B0604020202020204" pitchFamily="34" charset="0"/>
              <a:buChar char="•"/>
            </a:pPr>
            <a:r>
              <a:rPr lang="id-ID" dirty="0"/>
              <a:t>Perekonomian disusun sebagai usaha bersama berdasar atas asas kekeluargaan. </a:t>
            </a:r>
            <a:endParaRPr lang="en-US" dirty="0"/>
          </a:p>
          <a:p>
            <a:pPr marL="342900" indent="-342900">
              <a:buFont typeface="Arial" panose="020B0604020202020204" pitchFamily="34" charset="0"/>
              <a:buChar char="•"/>
            </a:pPr>
            <a:r>
              <a:rPr lang="id-ID" dirty="0"/>
              <a:t>Cabang-cabang produksi yang penting bagi negara dan yang menguasai hajat hidup orang banyak dikuasai oleh negara. </a:t>
            </a:r>
            <a:endParaRPr lang="en-US" dirty="0"/>
          </a:p>
          <a:p>
            <a:pPr marL="342900" indent="-342900">
              <a:buFont typeface="Arial" panose="020B0604020202020204" pitchFamily="34" charset="0"/>
              <a:buChar char="•"/>
            </a:pPr>
            <a:r>
              <a:rPr lang="id-ID" dirty="0"/>
              <a:t>Bumi, air, dan kekayaan alam yang terkandung di dalamnya dikuasai oleh negara dan dipergunakan untuk sebesarbesar kemakmuran rakyat.</a:t>
            </a:r>
            <a:endParaRPr lang="en-US" dirty="0"/>
          </a:p>
          <a:p>
            <a:pPr marL="342900" indent="-342900">
              <a:buFont typeface="Arial" panose="020B0604020202020204" pitchFamily="34" charset="0"/>
              <a:buChar char="•"/>
            </a:pPr>
            <a:r>
              <a:rPr lang="id-ID" dirty="0"/>
              <a:t>Perekonomian nasional diselenggarakan berdasar atas demokrasi ekonomi dengan prinsip, kebersamaan, efisiensi berkeadilan, berkelanjutan, berwawasan lingkungan, kemandirian, serta dengan menjaga keseimbangan kemajuan dan kesatuan ekonomi nasional.</a:t>
            </a:r>
            <a:endParaRPr lang="id-ID" b="1" noProof="1">
              <a:solidFill>
                <a:schemeClr val="bg1"/>
              </a:solidFill>
              <a:latin typeface="Abadi MT"/>
              <a:cs typeface="Calibri" pitchFamily="34" charset="0"/>
            </a:endParaRPr>
          </a:p>
        </p:txBody>
      </p:sp>
      <p:sp>
        <p:nvSpPr>
          <p:cNvPr id="2" name="TextBox 34">
            <a:extLst>
              <a:ext uri="{FF2B5EF4-FFF2-40B4-BE49-F238E27FC236}">
                <a16:creationId xmlns:a16="http://schemas.microsoft.com/office/drawing/2014/main" id="{E430C6D0-41DF-CBF2-0CFA-F8BBE3ACAD6F}"/>
              </a:ext>
            </a:extLst>
          </p:cNvPr>
          <p:cNvSpPr txBox="1"/>
          <p:nvPr/>
        </p:nvSpPr>
        <p:spPr>
          <a:xfrm>
            <a:off x="-76200" y="136585"/>
            <a:ext cx="9143999" cy="709593"/>
          </a:xfrm>
          <a:prstGeom prst="rect">
            <a:avLst/>
          </a:prstGeom>
          <a:solidFill>
            <a:srgbClr val="2C987E"/>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lgn="ctr">
              <a:tabLst>
                <a:tab pos="692185" algn="l"/>
              </a:tabLst>
            </a:pPr>
            <a:r>
              <a:rPr lang="en-US" sz="2000" b="1" dirty="0"/>
              <a:t>D. </a:t>
            </a:r>
            <a:r>
              <a:rPr lang="id-ID" sz="2000" b="1" dirty="0"/>
              <a:t>Perwujudan Pancasila sebagai Ideologi dalam Kehidupan Berbangsa dan Bernegara</a:t>
            </a:r>
            <a:endParaRPr lang="en-US" sz="2000" b="1" dirty="0">
              <a:solidFill>
                <a:schemeClr val="bg1"/>
              </a:solidFill>
              <a:latin typeface="Candara" pitchFamily="34" charset="0"/>
            </a:endParaRPr>
          </a:p>
        </p:txBody>
      </p:sp>
      <p:sp>
        <p:nvSpPr>
          <p:cNvPr id="14" name="Rectangle 13">
            <a:extLst>
              <a:ext uri="{FF2B5EF4-FFF2-40B4-BE49-F238E27FC236}">
                <a16:creationId xmlns:a16="http://schemas.microsoft.com/office/drawing/2014/main" id="{E2C6BB4A-41CB-9A62-9421-8145657D561E}"/>
              </a:ext>
            </a:extLst>
          </p:cNvPr>
          <p:cNvSpPr/>
          <p:nvPr/>
        </p:nvSpPr>
        <p:spPr>
          <a:xfrm>
            <a:off x="400878" y="898525"/>
            <a:ext cx="1808922" cy="369332"/>
          </a:xfrm>
          <a:prstGeom prst="rect">
            <a:avLst/>
          </a:prstGeom>
          <a:ln/>
        </p:spPr>
        <p:style>
          <a:lnRef idx="0">
            <a:schemeClr val="dk1"/>
          </a:lnRef>
          <a:fillRef idx="3">
            <a:schemeClr val="dk1"/>
          </a:fillRef>
          <a:effectRef idx="3">
            <a:schemeClr val="dk1"/>
          </a:effectRef>
          <a:fontRef idx="minor">
            <a:schemeClr val="lt1"/>
          </a:fontRef>
        </p:style>
        <p:txBody>
          <a:bodyPr wrap="square">
            <a:spAutoFit/>
          </a:bodyPr>
          <a:lstStyle/>
          <a:p>
            <a:r>
              <a:rPr lang="en-US" dirty="0" err="1">
                <a:solidFill>
                  <a:schemeClr val="bg1"/>
                </a:solidFill>
                <a:latin typeface="Gilam-SemiBold"/>
              </a:rPr>
              <a:t>Bidang</a:t>
            </a:r>
            <a:r>
              <a:rPr lang="en-US" dirty="0">
                <a:solidFill>
                  <a:schemeClr val="bg1"/>
                </a:solidFill>
                <a:latin typeface="Gilam-SemiBold"/>
              </a:rPr>
              <a:t> Ekonomi</a:t>
            </a:r>
            <a:r>
              <a:rPr lang="id-ID" dirty="0">
                <a:solidFill>
                  <a:schemeClr val="bg1"/>
                </a:solidFill>
              </a:rPr>
              <a:t> </a:t>
            </a:r>
          </a:p>
        </p:txBody>
      </p:sp>
    </p:spTree>
    <p:extLst>
      <p:ext uri="{BB962C8B-B14F-4D97-AF65-F5344CB8AC3E}">
        <p14:creationId xmlns:p14="http://schemas.microsoft.com/office/powerpoint/2010/main" val="315240974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circle(in)">
                                      <p:cBhvr>
                                        <p:cTn id="7" dur="750"/>
                                        <p:tgtEl>
                                          <p:spTgt spid="15"/>
                                        </p:tgtEl>
                                      </p:cBhvr>
                                    </p:animEffect>
                                  </p:childTnLst>
                                </p:cTn>
                              </p:par>
                            </p:childTnLst>
                          </p:cTn>
                        </p:par>
                        <p:par>
                          <p:cTn id="8" fill="hold">
                            <p:stCondLst>
                              <p:cond delay="750"/>
                            </p:stCondLst>
                            <p:childTnLst>
                              <p:par>
                                <p:cTn id="9" presetID="42"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750"/>
                                        <p:tgtEl>
                                          <p:spTgt spid="14"/>
                                        </p:tgtEl>
                                      </p:cBhvr>
                                    </p:animEffect>
                                    <p:anim calcmode="lin" valueType="num">
                                      <p:cBhvr>
                                        <p:cTn id="12" dur="750" fill="hold"/>
                                        <p:tgtEl>
                                          <p:spTgt spid="14"/>
                                        </p:tgtEl>
                                        <p:attrNameLst>
                                          <p:attrName>ppt_x</p:attrName>
                                        </p:attrNameLst>
                                      </p:cBhvr>
                                      <p:tavLst>
                                        <p:tav tm="0">
                                          <p:val>
                                            <p:strVal val="#ppt_x"/>
                                          </p:val>
                                        </p:tav>
                                        <p:tav tm="100000">
                                          <p:val>
                                            <p:strVal val="#ppt_x"/>
                                          </p:val>
                                        </p:tav>
                                      </p:tavLst>
                                    </p:anim>
                                    <p:anim calcmode="lin" valueType="num">
                                      <p:cBhvr>
                                        <p:cTn id="13" dur="75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1000"/>
            <a:lum/>
          </a:blip>
          <a:srcRect/>
          <a:stretch>
            <a:fillRect/>
          </a:stretch>
        </a:blipFill>
        <a:effectLst/>
      </p:bgPr>
    </p:bg>
    <p:spTree>
      <p:nvGrpSpPr>
        <p:cNvPr id="1" name=""/>
        <p:cNvGrpSpPr/>
        <p:nvPr/>
      </p:nvGrpSpPr>
      <p:grpSpPr>
        <a:xfrm>
          <a:off x="0" y="0"/>
          <a:ext cx="0" cy="0"/>
          <a:chOff x="0" y="0"/>
          <a:chExt cx="0" cy="0"/>
        </a:xfrm>
      </p:grpSpPr>
      <p:pic>
        <p:nvPicPr>
          <p:cNvPr id="13" name="Picture 12"/>
          <p:cNvPicPr>
            <a:picLocks noChangeAspect="1"/>
          </p:cNvPicPr>
          <p:nvPr/>
        </p:nvPicPr>
        <p:blipFill rotWithShape="1">
          <a:blip r:embed="rId3">
            <a:extLst>
              <a:ext uri="{28A0092B-C50C-407E-A947-70E740481C1C}">
                <a14:useLocalDpi xmlns:a14="http://schemas.microsoft.com/office/drawing/2010/main" val="0"/>
              </a:ext>
            </a:extLst>
          </a:blip>
          <a:srcRect t="17593" r="38571" b="1168"/>
          <a:stretch/>
        </p:blipFill>
        <p:spPr>
          <a:xfrm>
            <a:off x="152400" y="1511693"/>
            <a:ext cx="3276600" cy="2888857"/>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3" name="TextBox 34"/>
          <p:cNvSpPr txBox="1"/>
          <p:nvPr/>
        </p:nvSpPr>
        <p:spPr>
          <a:xfrm>
            <a:off x="0" y="136585"/>
            <a:ext cx="9143999" cy="401816"/>
          </a:xfrm>
          <a:prstGeom prst="rect">
            <a:avLst/>
          </a:prstGeom>
          <a:solidFill>
            <a:srgbClr val="2C987E"/>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en-US" sz="2000" b="1" dirty="0"/>
              <a:t>C. </a:t>
            </a:r>
            <a:r>
              <a:rPr lang="id-ID" sz="2000" b="1" dirty="0"/>
              <a:t>Kedudukan Pancasila sebagai Ideologi Terbuka</a:t>
            </a:r>
            <a:endParaRPr lang="en-US" sz="2000" b="1" dirty="0">
              <a:solidFill>
                <a:schemeClr val="bg1"/>
              </a:solidFill>
              <a:latin typeface="Candara" pitchFamily="34" charset="0"/>
            </a:endParaRPr>
          </a:p>
        </p:txBody>
      </p:sp>
      <p:grpSp>
        <p:nvGrpSpPr>
          <p:cNvPr id="4" name="Group 3"/>
          <p:cNvGrpSpPr/>
          <p:nvPr/>
        </p:nvGrpSpPr>
        <p:grpSpPr>
          <a:xfrm>
            <a:off x="0" y="4302125"/>
            <a:ext cx="9144000" cy="841375"/>
            <a:chOff x="0" y="4302125"/>
            <a:chExt cx="9144000" cy="841375"/>
          </a:xfrm>
        </p:grpSpPr>
        <p:grpSp>
          <p:nvGrpSpPr>
            <p:cNvPr id="5" name="Group 4"/>
            <p:cNvGrpSpPr/>
            <p:nvPr/>
          </p:nvGrpSpPr>
          <p:grpSpPr>
            <a:xfrm>
              <a:off x="0" y="4302125"/>
              <a:ext cx="9144000" cy="841375"/>
              <a:chOff x="0" y="4302125"/>
              <a:chExt cx="9144000" cy="841375"/>
            </a:xfrm>
          </p:grpSpPr>
          <p:grpSp>
            <p:nvGrpSpPr>
              <p:cNvPr id="7" name="Group 6"/>
              <p:cNvGrpSpPr/>
              <p:nvPr/>
            </p:nvGrpSpPr>
            <p:grpSpPr>
              <a:xfrm>
                <a:off x="0" y="4302125"/>
                <a:ext cx="9144000" cy="841375"/>
                <a:chOff x="0" y="4302125"/>
                <a:chExt cx="9144000" cy="841375"/>
              </a:xfrm>
            </p:grpSpPr>
            <p:pic>
              <p:nvPicPr>
                <p:cNvPr id="9" name="Picture 2" descr="E:\ELISA\ERLANGGA LISA\2017\TEMPLATE PPT\SMP PPKN kelas X kelompok wajib\SMP PPKN kelas X kelompok wajib.png"/>
                <p:cNvPicPr>
                  <a:picLocks noChangeAspect="1" noChangeArrowheads="1"/>
                </p:cNvPicPr>
                <p:nvPr/>
              </p:nvPicPr>
              <p:blipFill>
                <a:blip r:embed="rId4" cstate="print"/>
                <a:srcRect/>
                <a:stretch>
                  <a:fillRect/>
                </a:stretch>
              </p:blipFill>
              <p:spPr bwMode="auto">
                <a:xfrm>
                  <a:off x="0" y="4302125"/>
                  <a:ext cx="9144000" cy="841375"/>
                </a:xfrm>
                <a:prstGeom prst="rect">
                  <a:avLst/>
                </a:prstGeom>
                <a:noFill/>
              </p:spPr>
            </p:pic>
            <p:sp>
              <p:nvSpPr>
                <p:cNvPr id="10"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b="1" dirty="0">
                    <a:solidFill>
                      <a:srgbClr val="002060"/>
                    </a:solidFill>
                    <a:latin typeface="Arial" pitchFamily="34" charset="0"/>
                    <a:cs typeface="Arial" pitchFamily="34" charset="0"/>
                  </a:endParaRPr>
                </a:p>
              </p:txBody>
            </p:sp>
          </p:grpSp>
          <p:pic>
            <p:nvPicPr>
              <p:cNvPr id="8" name="Picture 7"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6" name="Rectangle 5"/>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SMA/MA</a:t>
              </a:r>
            </a:p>
          </p:txBody>
        </p:sp>
      </p:grpSp>
      <p:sp>
        <p:nvSpPr>
          <p:cNvPr id="15" name="TextBox 14"/>
          <p:cNvSpPr txBox="1"/>
          <p:nvPr/>
        </p:nvSpPr>
        <p:spPr>
          <a:xfrm>
            <a:off x="3505200" y="971550"/>
            <a:ext cx="5486400" cy="3473291"/>
          </a:xfrm>
          <a:prstGeom prst="roundRect">
            <a:avLst/>
          </a:prstGeom>
          <a:solidFill>
            <a:schemeClr val="accent3">
              <a:lumMod val="50000"/>
            </a:schemeClr>
          </a:solidFill>
          <a:ln/>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marL="342900" indent="-342900">
              <a:buFont typeface="Arial" panose="020B0604020202020204" pitchFamily="34" charset="0"/>
              <a:buChar char="•"/>
            </a:pPr>
            <a:r>
              <a:rPr lang="id-ID" dirty="0"/>
              <a:t>Menghargai keberagaman budaya Indonesia.</a:t>
            </a:r>
            <a:endParaRPr lang="en-US" dirty="0"/>
          </a:p>
          <a:p>
            <a:pPr marL="342900" indent="-342900">
              <a:buFont typeface="Arial" panose="020B0604020202020204" pitchFamily="34" charset="0"/>
              <a:buChar char="•"/>
            </a:pPr>
            <a:r>
              <a:rPr lang="id-ID" dirty="0"/>
              <a:t>Pelestarian keberagaman budaya Indonesia. </a:t>
            </a:r>
            <a:endParaRPr lang="en-US" dirty="0"/>
          </a:p>
          <a:p>
            <a:pPr marL="342900" indent="-342900">
              <a:buFont typeface="Arial" panose="020B0604020202020204" pitchFamily="34" charset="0"/>
              <a:buChar char="•"/>
            </a:pPr>
            <a:r>
              <a:rPr lang="id-ID" dirty="0"/>
              <a:t>Mengembangkan nilai-nilai persamaan status sosial dan menghalangi berkembangnya nilai-nilai feodalisme.</a:t>
            </a:r>
            <a:endParaRPr lang="en-US" dirty="0"/>
          </a:p>
          <a:p>
            <a:pPr marL="342900" indent="-342900">
              <a:buFont typeface="Arial" panose="020B0604020202020204" pitchFamily="34" charset="0"/>
              <a:buChar char="•"/>
            </a:pPr>
            <a:r>
              <a:rPr lang="id-ID" dirty="0"/>
              <a:t>Menjaga agar pandangan atau prinsip-prinsip eksklusivitas dan kedaerahan yang sempit tidak berkembang. </a:t>
            </a:r>
            <a:endParaRPr lang="en-US" dirty="0"/>
          </a:p>
          <a:p>
            <a:pPr marL="342900" indent="-342900">
              <a:buFont typeface="Arial" panose="020B0604020202020204" pitchFamily="34" charset="0"/>
              <a:buChar char="•"/>
            </a:pPr>
            <a:r>
              <a:rPr lang="id-ID" dirty="0"/>
              <a:t>Pengembangan nilai sosial dan budaya masyarakat menuju modernisasi yang dijiwai Pancasila</a:t>
            </a:r>
            <a:endParaRPr lang="id-ID" b="1" noProof="1">
              <a:solidFill>
                <a:schemeClr val="bg1"/>
              </a:solidFill>
              <a:latin typeface="Abadi MT"/>
              <a:cs typeface="Calibri" pitchFamily="34" charset="0"/>
            </a:endParaRPr>
          </a:p>
        </p:txBody>
      </p:sp>
      <p:sp>
        <p:nvSpPr>
          <p:cNvPr id="2" name="TextBox 34">
            <a:extLst>
              <a:ext uri="{FF2B5EF4-FFF2-40B4-BE49-F238E27FC236}">
                <a16:creationId xmlns:a16="http://schemas.microsoft.com/office/drawing/2014/main" id="{E430C6D0-41DF-CBF2-0CFA-F8BBE3ACAD6F}"/>
              </a:ext>
            </a:extLst>
          </p:cNvPr>
          <p:cNvSpPr txBox="1"/>
          <p:nvPr/>
        </p:nvSpPr>
        <p:spPr>
          <a:xfrm>
            <a:off x="-76200" y="136585"/>
            <a:ext cx="9143999" cy="709593"/>
          </a:xfrm>
          <a:prstGeom prst="rect">
            <a:avLst/>
          </a:prstGeom>
          <a:solidFill>
            <a:srgbClr val="2C987E"/>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lgn="ctr">
              <a:tabLst>
                <a:tab pos="692185" algn="l"/>
              </a:tabLst>
            </a:pPr>
            <a:r>
              <a:rPr lang="en-US" sz="2000" b="1" dirty="0"/>
              <a:t>D. </a:t>
            </a:r>
            <a:r>
              <a:rPr lang="id-ID" sz="2000" b="1" dirty="0"/>
              <a:t>Perwujudan Pancasila sebagai Ideologi dalam Kehidupan Berbangsa dan Bernegara</a:t>
            </a:r>
            <a:endParaRPr lang="en-US" sz="2000" b="1" dirty="0">
              <a:solidFill>
                <a:schemeClr val="bg1"/>
              </a:solidFill>
              <a:latin typeface="Candara" pitchFamily="34" charset="0"/>
            </a:endParaRPr>
          </a:p>
        </p:txBody>
      </p:sp>
      <p:sp>
        <p:nvSpPr>
          <p:cNvPr id="14" name="Rectangle 13">
            <a:extLst>
              <a:ext uri="{FF2B5EF4-FFF2-40B4-BE49-F238E27FC236}">
                <a16:creationId xmlns:a16="http://schemas.microsoft.com/office/drawing/2014/main" id="{E2C6BB4A-41CB-9A62-9421-8145657D561E}"/>
              </a:ext>
            </a:extLst>
          </p:cNvPr>
          <p:cNvSpPr/>
          <p:nvPr/>
        </p:nvSpPr>
        <p:spPr>
          <a:xfrm>
            <a:off x="0" y="898525"/>
            <a:ext cx="2286000" cy="369332"/>
          </a:xfrm>
          <a:prstGeom prst="rect">
            <a:avLst/>
          </a:prstGeom>
          <a:ln/>
        </p:spPr>
        <p:style>
          <a:lnRef idx="0">
            <a:schemeClr val="dk1"/>
          </a:lnRef>
          <a:fillRef idx="3">
            <a:schemeClr val="dk1"/>
          </a:fillRef>
          <a:effectRef idx="3">
            <a:schemeClr val="dk1"/>
          </a:effectRef>
          <a:fontRef idx="minor">
            <a:schemeClr val="lt1"/>
          </a:fontRef>
        </p:style>
        <p:txBody>
          <a:bodyPr wrap="square">
            <a:spAutoFit/>
          </a:bodyPr>
          <a:lstStyle/>
          <a:p>
            <a:r>
              <a:rPr lang="en-US" dirty="0" err="1">
                <a:solidFill>
                  <a:schemeClr val="bg1"/>
                </a:solidFill>
                <a:latin typeface="Gilam-SemiBold"/>
              </a:rPr>
              <a:t>Bidang</a:t>
            </a:r>
            <a:r>
              <a:rPr lang="en-US" dirty="0">
                <a:solidFill>
                  <a:schemeClr val="bg1"/>
                </a:solidFill>
                <a:latin typeface="Gilam-SemiBold"/>
              </a:rPr>
              <a:t> </a:t>
            </a:r>
            <a:r>
              <a:rPr lang="en-US" dirty="0" err="1">
                <a:solidFill>
                  <a:schemeClr val="bg1"/>
                </a:solidFill>
                <a:latin typeface="Gilam-SemiBold"/>
              </a:rPr>
              <a:t>Sosial-Budaya</a:t>
            </a:r>
            <a:r>
              <a:rPr lang="id-ID" dirty="0">
                <a:solidFill>
                  <a:schemeClr val="bg1"/>
                </a:solidFill>
              </a:rPr>
              <a:t> </a:t>
            </a:r>
          </a:p>
        </p:txBody>
      </p:sp>
    </p:spTree>
    <p:extLst>
      <p:ext uri="{BB962C8B-B14F-4D97-AF65-F5344CB8AC3E}">
        <p14:creationId xmlns:p14="http://schemas.microsoft.com/office/powerpoint/2010/main" val="91537943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circle(in)">
                                      <p:cBhvr>
                                        <p:cTn id="7" dur="750"/>
                                        <p:tgtEl>
                                          <p:spTgt spid="15"/>
                                        </p:tgtEl>
                                      </p:cBhvr>
                                    </p:animEffect>
                                  </p:childTnLst>
                                </p:cTn>
                              </p:par>
                            </p:childTnLst>
                          </p:cTn>
                        </p:par>
                        <p:par>
                          <p:cTn id="8" fill="hold">
                            <p:stCondLst>
                              <p:cond delay="750"/>
                            </p:stCondLst>
                            <p:childTnLst>
                              <p:par>
                                <p:cTn id="9" presetID="42"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750"/>
                                        <p:tgtEl>
                                          <p:spTgt spid="14"/>
                                        </p:tgtEl>
                                      </p:cBhvr>
                                    </p:animEffect>
                                    <p:anim calcmode="lin" valueType="num">
                                      <p:cBhvr>
                                        <p:cTn id="12" dur="750" fill="hold"/>
                                        <p:tgtEl>
                                          <p:spTgt spid="14"/>
                                        </p:tgtEl>
                                        <p:attrNameLst>
                                          <p:attrName>ppt_x</p:attrName>
                                        </p:attrNameLst>
                                      </p:cBhvr>
                                      <p:tavLst>
                                        <p:tav tm="0">
                                          <p:val>
                                            <p:strVal val="#ppt_x"/>
                                          </p:val>
                                        </p:tav>
                                        <p:tav tm="100000">
                                          <p:val>
                                            <p:strVal val="#ppt_x"/>
                                          </p:val>
                                        </p:tav>
                                      </p:tavLst>
                                    </p:anim>
                                    <p:anim calcmode="lin" valueType="num">
                                      <p:cBhvr>
                                        <p:cTn id="13" dur="75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1000"/>
            <a:lum/>
          </a:blip>
          <a:srcRect/>
          <a:stretch>
            <a:fillRect/>
          </a:stretch>
        </a:blipFill>
        <a:effectLst/>
      </p:bgPr>
    </p:bg>
    <p:spTree>
      <p:nvGrpSpPr>
        <p:cNvPr id="1" name=""/>
        <p:cNvGrpSpPr/>
        <p:nvPr/>
      </p:nvGrpSpPr>
      <p:grpSpPr>
        <a:xfrm>
          <a:off x="0" y="0"/>
          <a:ext cx="0" cy="0"/>
          <a:chOff x="0" y="0"/>
          <a:chExt cx="0" cy="0"/>
        </a:xfrm>
      </p:grpSpPr>
      <p:pic>
        <p:nvPicPr>
          <p:cNvPr id="13" name="Picture 12"/>
          <p:cNvPicPr>
            <a:picLocks noChangeAspect="1"/>
          </p:cNvPicPr>
          <p:nvPr/>
        </p:nvPicPr>
        <p:blipFill rotWithShape="1">
          <a:blip r:embed="rId3">
            <a:extLst>
              <a:ext uri="{28A0092B-C50C-407E-A947-70E740481C1C}">
                <a14:useLocalDpi xmlns:a14="http://schemas.microsoft.com/office/drawing/2010/main" val="0"/>
              </a:ext>
            </a:extLst>
          </a:blip>
          <a:srcRect t="-554" b="-1"/>
          <a:stretch/>
        </p:blipFill>
        <p:spPr>
          <a:xfrm>
            <a:off x="5105400" y="685800"/>
            <a:ext cx="3770009" cy="3790950"/>
          </a:xfrm>
          <a:prstGeom prst="rect">
            <a:avLst/>
          </a:prstGeom>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pic>
      <p:sp>
        <p:nvSpPr>
          <p:cNvPr id="3" name="TextBox 34"/>
          <p:cNvSpPr txBox="1"/>
          <p:nvPr/>
        </p:nvSpPr>
        <p:spPr>
          <a:xfrm>
            <a:off x="0" y="136585"/>
            <a:ext cx="9143999" cy="401816"/>
          </a:xfrm>
          <a:prstGeom prst="rect">
            <a:avLst/>
          </a:prstGeom>
          <a:solidFill>
            <a:srgbClr val="2C987E"/>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tabLst>
                <a:tab pos="692185" algn="l"/>
              </a:tabLst>
            </a:pPr>
            <a:r>
              <a:rPr lang="en-US" sz="2000" b="1" dirty="0"/>
              <a:t>C. </a:t>
            </a:r>
            <a:r>
              <a:rPr lang="id-ID" sz="2000" b="1" dirty="0"/>
              <a:t>Kedudukan Pancasila sebagai Ideologi Terbuka</a:t>
            </a:r>
            <a:endParaRPr lang="en-US" sz="2000" b="1" dirty="0">
              <a:solidFill>
                <a:schemeClr val="bg1"/>
              </a:solidFill>
              <a:latin typeface="Candara" pitchFamily="34" charset="0"/>
            </a:endParaRPr>
          </a:p>
        </p:txBody>
      </p:sp>
      <p:grpSp>
        <p:nvGrpSpPr>
          <p:cNvPr id="4" name="Group 3"/>
          <p:cNvGrpSpPr/>
          <p:nvPr/>
        </p:nvGrpSpPr>
        <p:grpSpPr>
          <a:xfrm>
            <a:off x="0" y="4302125"/>
            <a:ext cx="9144000" cy="841375"/>
            <a:chOff x="0" y="4302125"/>
            <a:chExt cx="9144000" cy="841375"/>
          </a:xfrm>
        </p:grpSpPr>
        <p:grpSp>
          <p:nvGrpSpPr>
            <p:cNvPr id="5" name="Group 4"/>
            <p:cNvGrpSpPr/>
            <p:nvPr/>
          </p:nvGrpSpPr>
          <p:grpSpPr>
            <a:xfrm>
              <a:off x="0" y="4302125"/>
              <a:ext cx="9144000" cy="841375"/>
              <a:chOff x="0" y="4302125"/>
              <a:chExt cx="9144000" cy="841375"/>
            </a:xfrm>
          </p:grpSpPr>
          <p:grpSp>
            <p:nvGrpSpPr>
              <p:cNvPr id="7" name="Group 6"/>
              <p:cNvGrpSpPr/>
              <p:nvPr/>
            </p:nvGrpSpPr>
            <p:grpSpPr>
              <a:xfrm>
                <a:off x="0" y="4302125"/>
                <a:ext cx="9144000" cy="841375"/>
                <a:chOff x="0" y="4302125"/>
                <a:chExt cx="9144000" cy="841375"/>
              </a:xfrm>
            </p:grpSpPr>
            <p:pic>
              <p:nvPicPr>
                <p:cNvPr id="9" name="Picture 2" descr="E:\ELISA\ERLANGGA LISA\2017\TEMPLATE PPT\SMP PPKN kelas X kelompok wajib\SMP PPKN kelas X kelompok wajib.png"/>
                <p:cNvPicPr>
                  <a:picLocks noChangeAspect="1" noChangeArrowheads="1"/>
                </p:cNvPicPr>
                <p:nvPr/>
              </p:nvPicPr>
              <p:blipFill>
                <a:blip r:embed="rId4" cstate="print"/>
                <a:srcRect/>
                <a:stretch>
                  <a:fillRect/>
                </a:stretch>
              </p:blipFill>
              <p:spPr bwMode="auto">
                <a:xfrm>
                  <a:off x="0" y="4302125"/>
                  <a:ext cx="9144000" cy="841375"/>
                </a:xfrm>
                <a:prstGeom prst="rect">
                  <a:avLst/>
                </a:prstGeom>
                <a:noFill/>
              </p:spPr>
            </p:pic>
            <p:sp>
              <p:nvSpPr>
                <p:cNvPr id="10"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b="1" dirty="0">
                    <a:solidFill>
                      <a:srgbClr val="002060"/>
                    </a:solidFill>
                    <a:latin typeface="Arial" pitchFamily="34" charset="0"/>
                    <a:cs typeface="Arial" pitchFamily="34" charset="0"/>
                  </a:endParaRPr>
                </a:p>
              </p:txBody>
            </p:sp>
          </p:grpSp>
          <p:pic>
            <p:nvPicPr>
              <p:cNvPr id="8" name="Picture 7"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6" name="Rectangle 5"/>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SMA/MA</a:t>
              </a:r>
            </a:p>
          </p:txBody>
        </p:sp>
      </p:grpSp>
      <p:sp>
        <p:nvSpPr>
          <p:cNvPr id="15" name="TextBox 14"/>
          <p:cNvSpPr txBox="1"/>
          <p:nvPr/>
        </p:nvSpPr>
        <p:spPr>
          <a:xfrm>
            <a:off x="0" y="1581150"/>
            <a:ext cx="5334000" cy="2485787"/>
          </a:xfrm>
          <a:prstGeom prst="round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id-ID" sz="2000" dirty="0">
                <a:solidFill>
                  <a:schemeClr val="bg1"/>
                </a:solidFill>
              </a:rPr>
              <a:t>Perwujudan nilai-nilai Pancasila di bidang pertahanan dan keamanan terlihat, antara lain pada Pasal 27 Ayat (3) dan Pasal 30 Ayat (1) UUD NRI Tahun 1945. Pasal 27 Ayat (3) UUD NRI Tahun 1945 menyatakan bahwa setiap warga negara berhak dan wajib ikut serta dalam upaya pembelaan negara.</a:t>
            </a:r>
            <a:endParaRPr lang="en-US" sz="2000" dirty="0">
              <a:solidFill>
                <a:schemeClr val="bg1"/>
              </a:solidFill>
            </a:endParaRPr>
          </a:p>
        </p:txBody>
      </p:sp>
      <p:sp>
        <p:nvSpPr>
          <p:cNvPr id="2" name="TextBox 34">
            <a:extLst>
              <a:ext uri="{FF2B5EF4-FFF2-40B4-BE49-F238E27FC236}">
                <a16:creationId xmlns:a16="http://schemas.microsoft.com/office/drawing/2014/main" id="{E430C6D0-41DF-CBF2-0CFA-F8BBE3ACAD6F}"/>
              </a:ext>
            </a:extLst>
          </p:cNvPr>
          <p:cNvSpPr txBox="1"/>
          <p:nvPr/>
        </p:nvSpPr>
        <p:spPr>
          <a:xfrm>
            <a:off x="-76200" y="136585"/>
            <a:ext cx="9143999" cy="709593"/>
          </a:xfrm>
          <a:prstGeom prst="rect">
            <a:avLst/>
          </a:prstGeom>
          <a:solidFill>
            <a:srgbClr val="2C987E"/>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lIns="93128" tIns="46565" rIns="93128" bIns="46565" rtlCol="0">
            <a:spAutoFit/>
          </a:bodyPr>
          <a:lstStyle/>
          <a:p>
            <a:pPr marL="0" lvl="1" algn="ctr">
              <a:tabLst>
                <a:tab pos="692185" algn="l"/>
              </a:tabLst>
            </a:pPr>
            <a:r>
              <a:rPr lang="en-US" sz="2000" b="1" dirty="0"/>
              <a:t>D. </a:t>
            </a:r>
            <a:r>
              <a:rPr lang="id-ID" sz="2000" b="1" dirty="0"/>
              <a:t>Perwujudan Pancasila sebagai Ideologi dalam Kehidupan Berbangsa dan Bernegara</a:t>
            </a:r>
            <a:endParaRPr lang="en-US" sz="2000" b="1" dirty="0">
              <a:solidFill>
                <a:schemeClr val="bg1"/>
              </a:solidFill>
              <a:latin typeface="Candara" pitchFamily="34" charset="0"/>
            </a:endParaRPr>
          </a:p>
        </p:txBody>
      </p:sp>
      <p:sp>
        <p:nvSpPr>
          <p:cNvPr id="14" name="Rectangle 13">
            <a:extLst>
              <a:ext uri="{FF2B5EF4-FFF2-40B4-BE49-F238E27FC236}">
                <a16:creationId xmlns:a16="http://schemas.microsoft.com/office/drawing/2014/main" id="{E2C6BB4A-41CB-9A62-9421-8145657D561E}"/>
              </a:ext>
            </a:extLst>
          </p:cNvPr>
          <p:cNvSpPr/>
          <p:nvPr/>
        </p:nvSpPr>
        <p:spPr>
          <a:xfrm>
            <a:off x="0" y="898525"/>
            <a:ext cx="3505200" cy="369332"/>
          </a:xfrm>
          <a:prstGeom prst="rect">
            <a:avLst/>
          </a:prstGeom>
          <a:ln/>
        </p:spPr>
        <p:style>
          <a:lnRef idx="0">
            <a:schemeClr val="dk1"/>
          </a:lnRef>
          <a:fillRef idx="3">
            <a:schemeClr val="dk1"/>
          </a:fillRef>
          <a:effectRef idx="3">
            <a:schemeClr val="dk1"/>
          </a:effectRef>
          <a:fontRef idx="minor">
            <a:schemeClr val="lt1"/>
          </a:fontRef>
        </p:style>
        <p:txBody>
          <a:bodyPr wrap="square">
            <a:spAutoFit/>
          </a:bodyPr>
          <a:lstStyle/>
          <a:p>
            <a:r>
              <a:rPr lang="en-US" dirty="0" err="1">
                <a:solidFill>
                  <a:schemeClr val="bg1"/>
                </a:solidFill>
                <a:latin typeface="Gilam-SemiBold"/>
              </a:rPr>
              <a:t>Bidang</a:t>
            </a:r>
            <a:r>
              <a:rPr lang="en-US" dirty="0">
                <a:solidFill>
                  <a:schemeClr val="bg1"/>
                </a:solidFill>
                <a:latin typeface="Gilam-SemiBold"/>
              </a:rPr>
              <a:t> </a:t>
            </a:r>
            <a:r>
              <a:rPr lang="en-US" dirty="0" err="1">
                <a:solidFill>
                  <a:schemeClr val="bg1"/>
                </a:solidFill>
                <a:latin typeface="Gilam-SemiBold"/>
              </a:rPr>
              <a:t>Perthanan</a:t>
            </a:r>
            <a:r>
              <a:rPr lang="en-US" dirty="0">
                <a:solidFill>
                  <a:schemeClr val="bg1"/>
                </a:solidFill>
                <a:latin typeface="Gilam-SemiBold"/>
              </a:rPr>
              <a:t> dan </a:t>
            </a:r>
            <a:r>
              <a:rPr lang="en-US" dirty="0" err="1">
                <a:solidFill>
                  <a:schemeClr val="bg1"/>
                </a:solidFill>
                <a:latin typeface="Gilam-SemiBold"/>
              </a:rPr>
              <a:t>Keamanan</a:t>
            </a:r>
            <a:r>
              <a:rPr lang="id-ID" dirty="0">
                <a:solidFill>
                  <a:schemeClr val="bg1"/>
                </a:solidFill>
              </a:rPr>
              <a:t> </a:t>
            </a:r>
          </a:p>
        </p:txBody>
      </p:sp>
    </p:spTree>
    <p:extLst>
      <p:ext uri="{BB962C8B-B14F-4D97-AF65-F5344CB8AC3E}">
        <p14:creationId xmlns:p14="http://schemas.microsoft.com/office/powerpoint/2010/main" val="174117467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circle(in)">
                                      <p:cBhvr>
                                        <p:cTn id="7" dur="750"/>
                                        <p:tgtEl>
                                          <p:spTgt spid="15"/>
                                        </p:tgtEl>
                                      </p:cBhvr>
                                    </p:animEffect>
                                  </p:childTnLst>
                                </p:cTn>
                              </p:par>
                            </p:childTnLst>
                          </p:cTn>
                        </p:par>
                        <p:par>
                          <p:cTn id="8" fill="hold">
                            <p:stCondLst>
                              <p:cond delay="750"/>
                            </p:stCondLst>
                            <p:childTnLst>
                              <p:par>
                                <p:cTn id="9" presetID="42"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750"/>
                                        <p:tgtEl>
                                          <p:spTgt spid="14"/>
                                        </p:tgtEl>
                                      </p:cBhvr>
                                    </p:animEffect>
                                    <p:anim calcmode="lin" valueType="num">
                                      <p:cBhvr>
                                        <p:cTn id="12" dur="750" fill="hold"/>
                                        <p:tgtEl>
                                          <p:spTgt spid="14"/>
                                        </p:tgtEl>
                                        <p:attrNameLst>
                                          <p:attrName>ppt_x</p:attrName>
                                        </p:attrNameLst>
                                      </p:cBhvr>
                                      <p:tavLst>
                                        <p:tav tm="0">
                                          <p:val>
                                            <p:strVal val="#ppt_x"/>
                                          </p:val>
                                        </p:tav>
                                        <p:tav tm="100000">
                                          <p:val>
                                            <p:strVal val="#ppt_x"/>
                                          </p:val>
                                        </p:tav>
                                      </p:tavLst>
                                    </p:anim>
                                    <p:anim calcmode="lin" valueType="num">
                                      <p:cBhvr>
                                        <p:cTn id="13" dur="75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4"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442</TotalTime>
  <Words>566</Words>
  <Application>Microsoft Office PowerPoint</Application>
  <PresentationFormat>On-screen Show (16:9)</PresentationFormat>
  <Paragraphs>69</Paragraphs>
  <Slides>8</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8</vt:i4>
      </vt:variant>
    </vt:vector>
  </HeadingPairs>
  <TitlesOfParts>
    <vt:vector size="17" baseType="lpstr">
      <vt:lpstr>Abadi MT</vt:lpstr>
      <vt:lpstr>Arial</vt:lpstr>
      <vt:lpstr>Bodoni MT Condensed</vt:lpstr>
      <vt:lpstr>Calibri</vt:lpstr>
      <vt:lpstr>Cambria</vt:lpstr>
      <vt:lpstr>Candara</vt:lpstr>
      <vt:lpstr>Candara Light</vt:lpstr>
      <vt:lpstr>Gilam-SemiBold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Marsella Putri</dc:creator>
  <cp:lastModifiedBy>Dewi Nuriah</cp:lastModifiedBy>
  <cp:revision>20</cp:revision>
  <dcterms:created xsi:type="dcterms:W3CDTF">2006-08-16T00:00:00Z</dcterms:created>
  <dcterms:modified xsi:type="dcterms:W3CDTF">2023-02-17T06:04:10Z</dcterms:modified>
</cp:coreProperties>
</file>