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5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6.xml" ContentType="application/vnd.openxmlformats-officedocument.presentationml.notesSlide+xml"/>
  <Override PartName="/ppt/comments/comment4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flah Faiz Rizqullah" initials="AFR" lastIdx="2" clrIdx="0">
    <p:extLst>
      <p:ext uri="{19B8F6BF-5375-455C-9EA6-DF929625EA0E}">
        <p15:presenceInfo xmlns:p15="http://schemas.microsoft.com/office/powerpoint/2012/main" userId="a2907fa79f48858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3T10:48:17.592" idx="2">
    <p:pos x="10" y="10"/>
    <p:text>Link gambar: https://www.shutterstock.com/image-photo/hands-holding-paper-family-cutout-home-1450730717</p:text>
    <p:extLst mod="1">
      <p:ext uri="{C676402C-5697-4E1C-873F-D02D1690AC5C}">
        <p15:threadingInfo xmlns:p15="http://schemas.microsoft.com/office/powerpoint/2012/main" timeZoneBias="-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3T10:48:17.592" idx="2">
    <p:pos x="10" y="10"/>
    <p:text>Link gambar: https://www.shutterstock.com/image-photo/pupils-raising-their-hands-during-class-251933845</p:text>
    <p:extLst mod="1">
      <p:ext uri="{C676402C-5697-4E1C-873F-D02D1690AC5C}">
        <p15:threadingInfo xmlns:p15="http://schemas.microsoft.com/office/powerpoint/2012/main" timeZoneBias="-4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3T10:48:17.592" idx="2">
    <p:pos x="10" y="10"/>
    <p:text>Link gambar: https://www.shutterstock.com/image-photo/pupils-raising-their-hands-during-class-251933845</p:text>
    <p:extLst mod="1">
      <p:ext uri="{C676402C-5697-4E1C-873F-D02D1690AC5C}">
        <p15:threadingInfo xmlns:p15="http://schemas.microsoft.com/office/powerpoint/2012/main" timeZoneBias="-4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3T10:48:17.592" idx="2">
    <p:pos x="10" y="10"/>
    <p:text>Link gambar: https://www.shutterstock.com/image-photo/pupils-raising-their-hands-during-class-251933845</p:text>
    <p:extLst mod="1">
      <p:ext uri="{C676402C-5697-4E1C-873F-D02D1690AC5C}">
        <p15:threadingInfo xmlns:p15="http://schemas.microsoft.com/office/powerpoint/2012/main" timeZoneBias="-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28BFB-1BE0-43CD-B6F9-CA2CAB53668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61003-A139-41A9-BF55-86AA867F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050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24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 </a:t>
            </a:r>
            <a:br>
              <a:rPr lang="id-ID" dirty="0" smtClean="0"/>
            </a:br>
            <a:r>
              <a:rPr lang="id-ID" dirty="0" smtClean="0"/>
              <a:t>  </a:t>
            </a:r>
            <a:br>
              <a:rPr lang="id-ID" dirty="0" smtClean="0"/>
            </a:br>
            <a:r>
              <a:rPr lang="id-ID" dirty="0" smtClean="0"/>
              <a:t/>
            </a:r>
            <a:br>
              <a:rPr lang="id-ID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605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00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74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295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383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36C3B-538A-4EE5-91E5-F6AF5E2495F7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14DF-BC94-490A-8F17-B1A62C325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21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36C3B-538A-4EE5-91E5-F6AF5E2495F7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14DF-BC94-490A-8F17-B1A62C325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6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36C3B-538A-4EE5-91E5-F6AF5E2495F7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14DF-BC94-490A-8F17-B1A62C325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18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752601"/>
            <a:ext cx="10972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2113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36C3B-538A-4EE5-91E5-F6AF5E2495F7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14DF-BC94-490A-8F17-B1A62C325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020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36C3B-538A-4EE5-91E5-F6AF5E2495F7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14DF-BC94-490A-8F17-B1A62C325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75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36C3B-538A-4EE5-91E5-F6AF5E2495F7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14DF-BC94-490A-8F17-B1A62C325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168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36C3B-538A-4EE5-91E5-F6AF5E2495F7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14DF-BC94-490A-8F17-B1A62C325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192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36C3B-538A-4EE5-91E5-F6AF5E2495F7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14DF-BC94-490A-8F17-B1A62C325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280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36C3B-538A-4EE5-91E5-F6AF5E2495F7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14DF-BC94-490A-8F17-B1A62C325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782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36C3B-538A-4EE5-91E5-F6AF5E2495F7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14DF-BC94-490A-8F17-B1A62C325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262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36C3B-538A-4EE5-91E5-F6AF5E2495F7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14DF-BC94-490A-8F17-B1A62C325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03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36C3B-538A-4EE5-91E5-F6AF5E2495F7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814DF-BC94-490A-8F17-B1A62C325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588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7" Type="http://schemas.openxmlformats.org/officeDocument/2006/relationships/image" Target="../media/image37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10" Type="http://schemas.microsoft.com/office/2007/relationships/hdphoto" Target="../media/hdphoto1.wdp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59650" y="2311401"/>
            <a:ext cx="6542795" cy="984875"/>
          </a:xfrm>
          <a:prstGeom prst="rect">
            <a:avLst/>
          </a:prstGeom>
          <a:noFill/>
        </p:spPr>
        <p:txBody>
          <a:bodyPr wrap="none" lIns="121909" tIns="60955" rIns="121909" bIns="60955">
            <a:spAutoFit/>
          </a:bodyPr>
          <a:lstStyle/>
          <a:p>
            <a:pPr algn="ctr"/>
            <a:r>
              <a:rPr lang="id-ID" sz="5600" b="1" noProof="1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 Pembelajaran</a:t>
            </a:r>
          </a:p>
        </p:txBody>
      </p:sp>
      <p:sp>
        <p:nvSpPr>
          <p:cNvPr id="6" name="Rectangle 5"/>
          <p:cNvSpPr/>
          <p:nvPr/>
        </p:nvSpPr>
        <p:spPr>
          <a:xfrm>
            <a:off x="451527" y="3363326"/>
            <a:ext cx="7559040" cy="1354207"/>
          </a:xfrm>
          <a:prstGeom prst="rect">
            <a:avLst/>
          </a:prstGeom>
          <a:noFill/>
        </p:spPr>
        <p:txBody>
          <a:bodyPr wrap="square" lIns="121909" tIns="60955" rIns="121909" bIns="60955">
            <a:spAutoFit/>
          </a:bodyPr>
          <a:lstStyle/>
          <a:p>
            <a:pPr algn="ctr"/>
            <a:r>
              <a:rPr lang="id-ID" sz="48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Pendidikan Pancasila</a:t>
            </a:r>
            <a:endParaRPr lang="id-ID" sz="80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32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</a:t>
            </a:r>
            <a:r>
              <a:rPr lang="id-ID" sz="32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X</a:t>
            </a:r>
            <a:r>
              <a:rPr lang="en-US" sz="32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I</a:t>
            </a:r>
            <a:endParaRPr lang="id-ID" sz="32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6327" y="3378200"/>
            <a:ext cx="694944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767" y="308746"/>
            <a:ext cx="3910084" cy="571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5666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016567" y="177801"/>
            <a:ext cx="2158867" cy="6096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33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3770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667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1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588674" y="889000"/>
            <a:ext cx="9014653" cy="544985"/>
          </a:xfrm>
          <a:prstGeom prst="rect">
            <a:avLst/>
          </a:prstGeom>
        </p:spPr>
        <p:txBody>
          <a:bodyPr wrap="square" lIns="52036" tIns="26017" rIns="52036" bIns="26017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PANCASILA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pic>
        <p:nvPicPr>
          <p:cNvPr id="2050" name="Picture 2" descr="D:\Kurikulum Merdeka\PP\PP SMP 7\Bab 2\Gambar Bab 2\Lambang Pancasila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201" y="1896225"/>
            <a:ext cx="3503104" cy="428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0" y="1884680"/>
            <a:ext cx="6057107" cy="3854218"/>
            <a:chOff x="0" y="1413510"/>
            <a:chExt cx="4542830" cy="2890663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779051"/>
              <a:ext cx="4542830" cy="2525122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80000"/>
              </a:schemeClr>
            </a:solidFill>
          </p:spPr>
          <p:txBody>
            <a:bodyPr wrap="square" lIns="285635" tIns="142817" rIns="285635" bIns="142817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id-ID" sz="1867" noProof="1">
                  <a:latin typeface="Candara" panose="020E0502030303020204" pitchFamily="34" charset="0"/>
                  <a:cs typeface="Calibri" pitchFamily="34" charset="0"/>
                </a:rPr>
                <a:t>Peserta didik diharapkan mampu:</a:t>
              </a: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r>
                <a:rPr lang="id-ID" sz="1867" dirty="0">
                  <a:latin typeface="Candara" panose="020E0502030303020204" pitchFamily="34" charset="0"/>
                </a:rPr>
                <a:t>menganalisis pandangan para pendiri negara mengenai rumusan Pancasila sebagai</a:t>
              </a:r>
              <a:br>
                <a:rPr lang="id-ID" sz="1867" dirty="0">
                  <a:latin typeface="Candara" panose="020E0502030303020204" pitchFamily="34" charset="0"/>
                </a:rPr>
              </a:br>
              <a:r>
                <a:rPr lang="id-ID" sz="1867" dirty="0">
                  <a:latin typeface="Candara" panose="020E0502030303020204" pitchFamily="34" charset="0"/>
                </a:rPr>
                <a:t>dasar negara;</a:t>
              </a:r>
              <a:endParaRPr lang="id-ID" sz="1867" noProof="1">
                <a:latin typeface="Candara" panose="020E0502030303020204" pitchFamily="34" charset="0"/>
                <a:cs typeface="Calibri" pitchFamily="34" charset="0"/>
              </a:endParaRP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r>
                <a:rPr lang="id-ID" sz="1867" dirty="0">
                  <a:latin typeface="Candara" panose="020E0502030303020204" pitchFamily="34" charset="0"/>
                </a:rPr>
                <a:t>menguraikan kedudukan dan fungsi Pancasila bagi bangsa dan Negara Indonesia;</a:t>
              </a: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r>
                <a:rPr lang="id-ID" sz="1867" dirty="0">
                  <a:latin typeface="Candara" panose="020E0502030303020204" pitchFamily="34" charset="0"/>
                </a:rPr>
                <a:t>menjelaskan nilai-nilai Pancasila dalam kehidupan sehari-hari; dan</a:t>
              </a: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r>
                <a:rPr lang="id-ID" sz="1867" dirty="0">
                  <a:latin typeface="Candara" panose="020E0502030303020204" pitchFamily="34" charset="0"/>
                </a:rPr>
                <a:t>memberikan contoh penggunaan produk dalam negeri.</a:t>
              </a:r>
              <a:endParaRPr lang="id-ID" sz="1867" noProof="1">
                <a:latin typeface="Candara" panose="020E0502030303020204" pitchFamily="34" charset="0"/>
                <a:cs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413510"/>
              <a:ext cx="4542830" cy="346249"/>
            </a:xfrm>
            <a:prstGeom prst="rect">
              <a:avLst/>
            </a:prstGeom>
            <a:solidFill>
              <a:srgbClr val="2C987E">
                <a:alpha val="8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sz="2400" b="1" noProof="1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sz="2400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54323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8559" y="1818664"/>
            <a:ext cx="3611895" cy="4991312"/>
          </a:xfrm>
          <a:prstGeom prst="rect">
            <a:avLst/>
          </a:prstGeom>
        </p:spPr>
      </p:pic>
      <p:sp>
        <p:nvSpPr>
          <p:cNvPr id="3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en-US" sz="2667" b="1" dirty="0" smtClean="0">
                <a:latin typeface="Candara" panose="020E0502030303020204" pitchFamily="34" charset="0"/>
              </a:rPr>
              <a:t>D. </a:t>
            </a:r>
            <a:r>
              <a:rPr lang="en-US" sz="2667" b="1" dirty="0" err="1" smtClean="0">
                <a:latin typeface="Candara" panose="020E0502030303020204" pitchFamily="34" charset="0"/>
              </a:rPr>
              <a:t>Perilaku</a:t>
            </a:r>
            <a:r>
              <a:rPr lang="en-US" sz="2667" b="1" dirty="0" smtClean="0">
                <a:latin typeface="Candara" panose="020E0502030303020204" pitchFamily="34" charset="0"/>
              </a:rPr>
              <a:t> yang </a:t>
            </a:r>
            <a:r>
              <a:rPr lang="en-US" sz="2667" b="1" dirty="0" err="1" smtClean="0">
                <a:latin typeface="Candara" panose="020E0502030303020204" pitchFamily="34" charset="0"/>
              </a:rPr>
              <a:t>sesuai</a:t>
            </a:r>
            <a:r>
              <a:rPr lang="en-US" sz="2667" b="1" dirty="0" smtClean="0">
                <a:latin typeface="Candara" panose="020E0502030303020204" pitchFamily="34" charset="0"/>
              </a:rPr>
              <a:t> </a:t>
            </a:r>
            <a:r>
              <a:rPr lang="en-US" sz="2667" b="1" dirty="0" err="1" smtClean="0">
                <a:latin typeface="Candara" panose="020E0502030303020204" pitchFamily="34" charset="0"/>
              </a:rPr>
              <a:t>Peraturan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2" name="Google Shape;384;p16"/>
          <p:cNvSpPr/>
          <p:nvPr/>
        </p:nvSpPr>
        <p:spPr>
          <a:xfrm flipH="1">
            <a:off x="3749013" y="713621"/>
            <a:ext cx="7884345" cy="3815008"/>
          </a:xfrm>
          <a:prstGeom prst="horizontalScroll">
            <a:avLst>
              <a:gd name="adj" fmla="val 12500"/>
            </a:avLst>
          </a:prstGeom>
          <a:solidFill>
            <a:schemeClr val="accent5">
              <a:lumMod val="20000"/>
              <a:lumOff val="80000"/>
              <a:alpha val="87843"/>
            </a:schemeClr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just"/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Sebagai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warga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Negara Indonesia,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kita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harus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menaati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segala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peraturan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telah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dihasilkan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lembaga-lembaga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negara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Ketidakpatuhan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warga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negara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terhadap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aturan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hukum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menjadikan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aturan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hukum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dapat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menjadi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tidak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efektif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Sebaik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apa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pun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suatu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peraturan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perundang-undangan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akan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menjadi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sia-sia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jika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tidak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dipatuhi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oleh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setiap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warga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negara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Oleh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karena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itu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setiap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warga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negara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harus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patuh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terhadap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semua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peraturan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perundang-undangan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berlaku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endParaRPr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49013" y="4110956"/>
            <a:ext cx="7380541" cy="217063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Contoh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sikap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patuh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terhadap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Peraturan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Perundang-undangan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adalah</a:t>
            </a:r>
            <a:endParaRPr lang="en-US" dirty="0" smtClean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 smtClean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Melaksanakan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etiap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Peraturan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berlaku</a:t>
            </a:r>
            <a:endParaRPr lang="en-US" dirty="0" smtClean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Menjalankan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tugas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kewajiban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sesuai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dengan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peraturan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berlaku</a:t>
            </a:r>
            <a:endParaRPr lang="en-US" dirty="0" smtClean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Mendukung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setiap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upaya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untuk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memperbaiki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keadaan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sesuai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peraturan</a:t>
            </a:r>
            <a:endParaRPr lang="en-US" dirty="0" smtClean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Melaporkan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kepada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pihak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berwajib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jika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ada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pelanggaran</a:t>
            </a:r>
            <a:endParaRPr lang="en-US" dirty="0" smtClean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Mematuhi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peraturan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lalu</a:t>
            </a:r>
            <a:r>
              <a:rPr lang="en-US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lintas</a:t>
            </a:r>
            <a:endParaRPr lang="en-US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9212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D Perilaku yang sesuai Peraturan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0" y="1701801"/>
            <a:ext cx="6502400" cy="460807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0" y="1168725"/>
            <a:ext cx="6502400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1.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Lingkungan Keluarga </a:t>
            </a:r>
            <a:endParaRPr lang="id-ID" sz="2400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905001"/>
            <a:ext cx="65024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sv-SE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Bersikap sopan dan santun dalam lingkungan </a:t>
            </a:r>
            <a:r>
              <a:rPr lang="sv-SE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keluarga</a:t>
            </a:r>
            <a:r>
              <a:rPr lang="sv-SE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  <a:endParaRPr lang="sv-SE" sz="2000" dirty="0" smtClean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Menjaga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nama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baik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kehormatan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keluarga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  <a:endParaRPr lang="en-US" sz="2000" dirty="0" smtClean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Menggunakan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fasilitas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keluarga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dengan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tertib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Menjauhi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perilaku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buruk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merugikan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diri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keluarga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Mematuhi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nasihat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orang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tua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4617" y="1277701"/>
            <a:ext cx="5125165" cy="474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608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D Perilaku yang sesuai Peraturan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0" y="1701801"/>
            <a:ext cx="6502400" cy="460807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0" y="1168725"/>
            <a:ext cx="6502400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1. 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Lingkungan Sekolah </a:t>
            </a:r>
            <a:endParaRPr lang="id-ID" sz="2400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882" y="1882180"/>
            <a:ext cx="6502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Disiplin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waktu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masuk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sekolah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pulang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sekolah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upacara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menyelesaikan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tugas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  <a:endParaRPr lang="en-US" sz="2000" dirty="0" smtClean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Mengenakan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pakaian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seragam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sekolah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sesuai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dengan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peraturan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berlaku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  <a:endParaRPr lang="en-US" sz="2000" dirty="0" smtClean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Tekun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belajar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  <a:endParaRPr lang="en-US" sz="2000" dirty="0" smtClean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Menjaga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kebersihan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sekolah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  <a:endParaRPr lang="en-US" sz="2000" dirty="0" smtClean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t-BR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Membuang </a:t>
            </a:r>
            <a:r>
              <a:rPr lang="pt-BR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sampah pada </a:t>
            </a:r>
            <a:r>
              <a:rPr lang="pt-BR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tempatnya</a:t>
            </a:r>
            <a:r>
              <a:rPr lang="pt-BR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  <a:endParaRPr lang="pt-BR" sz="2000" dirty="0" smtClean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v-SE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Berperilaku </a:t>
            </a:r>
            <a:r>
              <a:rPr lang="sv-SE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baik dan sopan, serta tidak </a:t>
            </a:r>
            <a:r>
              <a:rPr lang="sv-SE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merokok</a:t>
            </a:r>
            <a:r>
              <a:rPr lang="sv-SE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  <a:endParaRPr lang="sv-SE" sz="2000" dirty="0" smtClean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Mengerjakan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pekerjaan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rumah</a:t>
            </a:r>
            <a:r>
              <a:rPr lang="en-US" dirty="0">
                <a:solidFill>
                  <a:schemeClr val="bg1"/>
                </a:solidFill>
              </a:rPr>
              <a:t>. </a:t>
            </a:r>
            <a:endParaRPr lang="en-US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6282" y="1786832"/>
            <a:ext cx="5595717" cy="345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9511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D Perilaku yang sesuai Peraturan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0" y="1701801"/>
            <a:ext cx="6502400" cy="460807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0" y="1168725"/>
            <a:ext cx="6502400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1. 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Lingkungan Masyarakat </a:t>
            </a:r>
            <a:endParaRPr lang="id-ID" sz="2400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944" y="1878609"/>
            <a:ext cx="6502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Tidak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berbuat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onar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Menghormati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tata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cara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adat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kebiasaan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setempat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sv-SE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Menjaga </a:t>
            </a:r>
            <a:r>
              <a:rPr lang="sv-SE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nama baik </a:t>
            </a:r>
            <a:r>
              <a:rPr lang="sv-SE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masyarakat;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nb-NO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Peduli </a:t>
            </a:r>
            <a:r>
              <a:rPr lang="nb-NO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terhadap aturan yang berlaku di </a:t>
            </a:r>
            <a:r>
              <a:rPr lang="nb-NO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masyarakat;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Melaksanakan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hasil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musyawarah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lingkungan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masing-masing</a:t>
            </a:r>
            <a:r>
              <a:rPr lang="en-US" dirty="0"/>
              <a:t>. </a:t>
            </a:r>
            <a:endParaRPr lang="en-US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2400" y="1941179"/>
            <a:ext cx="5639458" cy="306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572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D Perilaku yang sesuai Peraturan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0" y="1701801"/>
            <a:ext cx="6502400" cy="460807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0" y="1168725"/>
            <a:ext cx="6502400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1. 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Lingkungan Negara </a:t>
            </a:r>
            <a:endParaRPr lang="id-ID" sz="2400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051" y="1399557"/>
            <a:ext cx="6502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nl-NL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Taat dan tepat waktu membayar </a:t>
            </a:r>
            <a:r>
              <a:rPr lang="nl-NL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pajak;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Mematuhi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aturan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ataupun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rambu-rambu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lalu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lintas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Mengendarai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kendaraan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dengan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surat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izin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mengemudi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Menyeberang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jalan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tempat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penyeberangan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Menjaga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nama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baik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negara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bangsa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Menjaga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rahasia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negara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;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Melaksanakan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perundang-undangan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berlaku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baik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tertulis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maupun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tidak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tertulis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-US"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8451" y="1701801"/>
            <a:ext cx="5345098" cy="390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7068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366</Words>
  <Application>Microsoft Office PowerPoint</Application>
  <PresentationFormat>Widescreen</PresentationFormat>
  <Paragraphs>73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Batang</vt:lpstr>
      <vt:lpstr>Calibri</vt:lpstr>
      <vt:lpstr>Calibri Light</vt:lpstr>
      <vt:lpstr>Cambria</vt:lpstr>
      <vt:lpstr>Candara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Aflah Faiz Rizqullah</dc:creator>
  <cp:lastModifiedBy>Aflah Faiz Rizqullah</cp:lastModifiedBy>
  <cp:revision>6</cp:revision>
  <dcterms:created xsi:type="dcterms:W3CDTF">2023-02-13T08:14:59Z</dcterms:created>
  <dcterms:modified xsi:type="dcterms:W3CDTF">2023-02-17T01:43:30Z</dcterms:modified>
</cp:coreProperties>
</file>