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3.xml" ContentType="application/vnd.openxmlformats-officedocument.presentationml.notesSlide+xml"/>
  <Override PartName="/ppt/comments/comment2.xml" ContentType="application/vnd.openxmlformats-officedocument.presentationml.comments+xml"/>
  <Override PartName="/ppt/notesSlides/notesSlide4.xml" ContentType="application/vnd.openxmlformats-officedocument.presentationml.notesSlide+xml"/>
  <Override PartName="/ppt/comments/comment3.xml" ContentType="application/vnd.openxmlformats-officedocument.presentationml.comments+xml"/>
  <Override PartName="/ppt/comments/comment4.xml" ContentType="application/vnd.openxmlformats-officedocument.presentationml.comments+xml"/>
  <Override PartName="/ppt/comments/comment5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7" r:id="rId2"/>
    <p:sldId id="258" r:id="rId3"/>
    <p:sldId id="259" r:id="rId4"/>
    <p:sldId id="260" r:id="rId5"/>
    <p:sldId id="261" r:id="rId6"/>
    <p:sldId id="262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flah Faiz Rizqullah" initials="AFR" lastIdx="5" clrIdx="0">
    <p:extLst>
      <p:ext uri="{19B8F6BF-5375-455C-9EA6-DF929625EA0E}">
        <p15:presenceInfo xmlns:p15="http://schemas.microsoft.com/office/powerpoint/2012/main" userId="a2907fa79f488587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3-02-13T10:24:42.480" idx="1">
    <p:pos x="5430" y="1025"/>
    <p:text>link untuk gambarnya: https://indotrends.pikiran-rakyat.com/lifestyle/pr-1575367458/lengkap-teks-bacaan-pembukaan-uud-1945-beserta-bunyi-pasal-1-hingga-37</p:text>
    <p:extLst>
      <p:ext uri="{C676402C-5697-4E1C-873F-D02D1690AC5C}">
        <p15:threadingInfo xmlns:p15="http://schemas.microsoft.com/office/powerpoint/2012/main" timeZoneBias="-420"/>
      </p:ext>
    </p:extLs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3-02-13T14:45:43.795" idx="3">
    <p:pos x="7685" y="1333"/>
    <p:text>link untuk pengambilan gambar: https://nasional.kompas.com/read/2022/07/13/11275531/rkuhp-alat-jerat-rakyat</p:text>
    <p:extLst>
      <p:ext uri="{C676402C-5697-4E1C-873F-D02D1690AC5C}">
        <p15:threadingInfo xmlns:p15="http://schemas.microsoft.com/office/powerpoint/2012/main" timeZoneBias="-420"/>
      </p:ext>
    </p:extLst>
  </p:cm>
</p:cmLst>
</file>

<file path=ppt/comments/comment3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3-02-13T14:45:43.795" idx="3">
    <p:pos x="7685" y="1333"/>
    <p:text>link untuk pengambilan gambar: https://www.shutterstock.com/image-photo/improperly-staffed-company-inconsistencies-poor-communication-2216436277</p:text>
    <p:extLst>
      <p:ext uri="{C676402C-5697-4E1C-873F-D02D1690AC5C}">
        <p15:threadingInfo xmlns:p15="http://schemas.microsoft.com/office/powerpoint/2012/main" timeZoneBias="-420"/>
      </p:ext>
    </p:extLst>
  </p:cm>
</p:cmLst>
</file>

<file path=ppt/comments/comment4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3-02-17T11:35:48.282" idx="4">
    <p:pos x="7671" y="1192"/>
    <p:text>https://www.shutterstock.com/image-photo/blue-optimal-path-among-all-possible-2002731482</p:text>
    <p:extLst>
      <p:ext uri="{C676402C-5697-4E1C-873F-D02D1690AC5C}">
        <p15:threadingInfo xmlns:p15="http://schemas.microsoft.com/office/powerpoint/2012/main" timeZoneBias="-420"/>
      </p:ext>
    </p:extLst>
  </p:cm>
</p:cmLst>
</file>

<file path=ppt/comments/comment5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3-02-17T11:40:09.014" idx="5">
    <p:pos x="10" y="10"/>
    <p:text>https://www.shutterstock.com/image-photo/chain-arrows-splits-into-two-concept-2051471672</p:text>
    <p:extLst>
      <p:ext uri="{C676402C-5697-4E1C-873F-D02D1690AC5C}">
        <p15:threadingInfo xmlns:p15="http://schemas.microsoft.com/office/powerpoint/2012/main" timeZoneBias="-420"/>
      </p:ext>
    </p:extLs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894857-EA31-4A38-92A1-3E15DD48A528}" type="datetimeFigureOut">
              <a:rPr lang="en-US" smtClean="0"/>
              <a:t>2/17/2023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8A52CA-E7BE-4A37-B6D2-0B4C28E76E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95381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B1283-1CAC-4C22-AE27-57A3D24587F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49717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B1283-1CAC-4C22-AE27-57A3D24587FD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58446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B1283-1CAC-4C22-AE27-57A3D24587FD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82059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B1283-1CAC-4C22-AE27-57A3D24587FD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19317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614FB-487D-4823-8F9D-6832C5B05398}" type="datetimeFigureOut">
              <a:rPr lang="en-US" smtClean="0"/>
              <a:t>2/17/2023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B272B-72DB-475C-8F21-FA397250EF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22168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614FB-487D-4823-8F9D-6832C5B05398}" type="datetimeFigureOut">
              <a:rPr lang="en-US" smtClean="0"/>
              <a:t>2/17/2023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B272B-72DB-475C-8F21-FA397250EF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17459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614FB-487D-4823-8F9D-6832C5B05398}" type="datetimeFigureOut">
              <a:rPr lang="en-US" smtClean="0"/>
              <a:t>2/17/2023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B272B-72DB-475C-8F21-FA397250EF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995820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6400" y="1752601"/>
            <a:ext cx="109728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0EE17-CFAB-4D26-B63C-0014F2997EC4}" type="datetimeFigureOut">
              <a:rPr lang="en-US" smtClean="0"/>
              <a:pPr/>
              <a:t>2/17/2023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4CEBB-2B45-44E7-9A9C-6831F2A34C7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7592330"/>
      </p:ext>
    </p:extLst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614FB-487D-4823-8F9D-6832C5B05398}" type="datetimeFigureOut">
              <a:rPr lang="en-US" smtClean="0"/>
              <a:t>2/17/2023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B272B-72DB-475C-8F21-FA397250EF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11507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614FB-487D-4823-8F9D-6832C5B05398}" type="datetimeFigureOut">
              <a:rPr lang="en-US" smtClean="0"/>
              <a:t>2/17/2023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B272B-72DB-475C-8F21-FA397250EF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93154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614FB-487D-4823-8F9D-6832C5B05398}" type="datetimeFigureOut">
              <a:rPr lang="en-US" smtClean="0"/>
              <a:t>2/17/2023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B272B-72DB-475C-8F21-FA397250EF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56560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614FB-487D-4823-8F9D-6832C5B05398}" type="datetimeFigureOut">
              <a:rPr lang="en-US" smtClean="0"/>
              <a:t>2/17/2023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B272B-72DB-475C-8F21-FA397250EF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66599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614FB-487D-4823-8F9D-6832C5B05398}" type="datetimeFigureOut">
              <a:rPr lang="en-US" smtClean="0"/>
              <a:t>2/17/2023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B272B-72DB-475C-8F21-FA397250EF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25970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614FB-487D-4823-8F9D-6832C5B05398}" type="datetimeFigureOut">
              <a:rPr lang="en-US" smtClean="0"/>
              <a:t>2/17/2023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B272B-72DB-475C-8F21-FA397250EF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08584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614FB-487D-4823-8F9D-6832C5B05398}" type="datetimeFigureOut">
              <a:rPr lang="en-US" smtClean="0"/>
              <a:t>2/17/2023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B272B-72DB-475C-8F21-FA397250EF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39145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614FB-487D-4823-8F9D-6832C5B05398}" type="datetimeFigureOut">
              <a:rPr lang="en-US" smtClean="0"/>
              <a:t>2/17/2023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B272B-72DB-475C-8F21-FA397250EF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11392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C614FB-487D-4823-8F9D-6832C5B05398}" type="datetimeFigureOut">
              <a:rPr lang="en-US" smtClean="0"/>
              <a:t>2/17/2023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EB272B-72DB-475C-8F21-FA397250EF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20500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.jpg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comments" Target="../comments/commen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.png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comments" Target="../comments/comment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jpeg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comments" Target="../comments/comment3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.png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6" Type="http://schemas.openxmlformats.org/officeDocument/2006/relationships/comments" Target="../comments/comment4.xml"/><Relationship Id="rId5" Type="http://schemas.openxmlformats.org/officeDocument/2006/relationships/image" Target="../media/image7.png"/><Relationship Id="rId4" Type="http://schemas.microsoft.com/office/2007/relationships/hdphoto" Target="../media/hdphoto1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6" Type="http://schemas.openxmlformats.org/officeDocument/2006/relationships/comments" Target="../comments/comment5.xml"/><Relationship Id="rId5" Type="http://schemas.openxmlformats.org/officeDocument/2006/relationships/image" Target="../media/image8.png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959650" y="2311401"/>
            <a:ext cx="6542795" cy="984875"/>
          </a:xfrm>
          <a:prstGeom prst="rect">
            <a:avLst/>
          </a:prstGeom>
          <a:noFill/>
        </p:spPr>
        <p:txBody>
          <a:bodyPr wrap="none" lIns="121909" tIns="60955" rIns="121909" bIns="60955">
            <a:spAutoFit/>
          </a:bodyPr>
          <a:lstStyle/>
          <a:p>
            <a:pPr algn="ctr"/>
            <a:r>
              <a:rPr lang="id-ID" sz="5600" b="1" noProof="1">
                <a:ln w="0"/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  <a:ea typeface="Cambria" pitchFamily="18" charset="0"/>
                <a:cs typeface="Calibri" pitchFamily="34" charset="0"/>
              </a:rPr>
              <a:t>Media Pembelajaran</a:t>
            </a:r>
          </a:p>
        </p:txBody>
      </p:sp>
      <p:sp>
        <p:nvSpPr>
          <p:cNvPr id="6" name="Rectangle 5"/>
          <p:cNvSpPr/>
          <p:nvPr/>
        </p:nvSpPr>
        <p:spPr>
          <a:xfrm>
            <a:off x="451527" y="3363326"/>
            <a:ext cx="7559040" cy="1354207"/>
          </a:xfrm>
          <a:prstGeom prst="rect">
            <a:avLst/>
          </a:prstGeom>
          <a:noFill/>
        </p:spPr>
        <p:txBody>
          <a:bodyPr wrap="square" lIns="121909" tIns="60955" rIns="121909" bIns="60955">
            <a:spAutoFit/>
          </a:bodyPr>
          <a:lstStyle/>
          <a:p>
            <a:pPr algn="ctr"/>
            <a:r>
              <a:rPr lang="id-ID" sz="4800" b="1" noProof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atang" pitchFamily="18" charset="-127"/>
                <a:ea typeface="Batang" pitchFamily="18" charset="-127"/>
                <a:cs typeface="Calibri" pitchFamily="34" charset="0"/>
              </a:rPr>
              <a:t>Pendidikan Pancasila</a:t>
            </a:r>
            <a:endParaRPr lang="id-ID" sz="8000" b="1" noProof="1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Batang" pitchFamily="18" charset="-127"/>
              <a:ea typeface="Batang" pitchFamily="18" charset="-127"/>
              <a:cs typeface="Calibri" pitchFamily="34" charset="0"/>
            </a:endParaRPr>
          </a:p>
          <a:p>
            <a:pPr algn="ctr"/>
            <a:r>
              <a:rPr lang="id-ID" sz="3200" b="1" noProof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atang" pitchFamily="18" charset="-127"/>
                <a:ea typeface="Batang" pitchFamily="18" charset="-127"/>
                <a:cs typeface="Calibri" pitchFamily="34" charset="0"/>
              </a:rPr>
              <a:t>untuk SMA/MA Kelas </a:t>
            </a:r>
            <a:r>
              <a:rPr lang="id-ID" sz="3200" b="1" noProof="1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atang" pitchFamily="18" charset="-127"/>
                <a:ea typeface="Batang" pitchFamily="18" charset="-127"/>
                <a:cs typeface="Calibri" pitchFamily="34" charset="0"/>
              </a:rPr>
              <a:t>X</a:t>
            </a:r>
            <a:r>
              <a:rPr lang="en-US" sz="3200" b="1" noProof="1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atang" pitchFamily="18" charset="-127"/>
                <a:ea typeface="Batang" pitchFamily="18" charset="-127"/>
                <a:cs typeface="Calibri" pitchFamily="34" charset="0"/>
              </a:rPr>
              <a:t>I</a:t>
            </a:r>
            <a:endParaRPr lang="id-ID" sz="3200" b="1" noProof="1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Batang" pitchFamily="18" charset="-127"/>
              <a:ea typeface="Batang" pitchFamily="18" charset="-127"/>
              <a:cs typeface="Calibri" pitchFamily="34" charset="0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756327" y="3378200"/>
            <a:ext cx="6949440" cy="0"/>
          </a:xfrm>
          <a:prstGeom prst="line">
            <a:avLst/>
          </a:prstGeom>
          <a:ln w="5715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pSp>
        <p:nvGrpSpPr>
          <p:cNvPr id="4" name="Group 3"/>
          <p:cNvGrpSpPr/>
          <p:nvPr/>
        </p:nvGrpSpPr>
        <p:grpSpPr>
          <a:xfrm>
            <a:off x="0" y="5736169"/>
            <a:ext cx="12192000" cy="1121834"/>
            <a:chOff x="0" y="4302125"/>
            <a:chExt cx="9144000" cy="841375"/>
          </a:xfrm>
        </p:grpSpPr>
        <p:grpSp>
          <p:nvGrpSpPr>
            <p:cNvPr id="2" name="Group 1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10" name="Group 9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8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9" name="TextBox 16"/>
                <p:cNvSpPr txBox="1"/>
                <p:nvPr/>
              </p:nvSpPr>
              <p:spPr>
                <a:xfrm>
                  <a:off x="2057400" y="4732407"/>
                  <a:ext cx="5334000" cy="330908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id-ID" sz="2267" b="1" dirty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PENDIDIKAN PANCASILA</a:t>
                  </a:r>
                  <a:endParaRPr lang="en-US" sz="2267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pic>
            <p:nvPicPr>
              <p:cNvPr id="12" name="Picture 11" descr="A picture containing text&#10;&#10;Description automatically generated">
                <a:extLst>
                  <a:ext uri="{FF2B5EF4-FFF2-40B4-BE49-F238E27FC236}">
                    <a16:creationId xmlns="" xmlns:a16="http://schemas.microsoft.com/office/drawing/2014/main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8873"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3" name="Rectangle 2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/>
                <a:t>SMA/MA</a:t>
              </a:r>
            </a:p>
          </p:txBody>
        </p:sp>
      </p:grpSp>
      <p:pic>
        <p:nvPicPr>
          <p:cNvPr id="11" name="Picture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9742" y="468449"/>
            <a:ext cx="3605284" cy="5267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463612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37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84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9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9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9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3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3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3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0" y="1879626"/>
            <a:ext cx="6057107" cy="6516924"/>
            <a:chOff x="0" y="1409719"/>
            <a:chExt cx="4542830" cy="4887693"/>
          </a:xfrm>
        </p:grpSpPr>
        <p:sp>
          <p:nvSpPr>
            <p:cNvPr id="17" name="TextBox 16"/>
            <p:cNvSpPr txBox="1"/>
            <p:nvPr/>
          </p:nvSpPr>
          <p:spPr>
            <a:xfrm>
              <a:off x="0" y="1779051"/>
              <a:ext cx="4542830" cy="4518361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</p:spPr>
          <p:txBody>
            <a:bodyPr wrap="square" lIns="285635" tIns="142817" rIns="285635" bIns="142817" rtlCol="0">
              <a:spAutoFit/>
            </a:bodyPr>
            <a:lstStyle/>
            <a:p>
              <a:pPr>
                <a:spcBef>
                  <a:spcPts val="400"/>
                </a:spcBef>
              </a:pPr>
              <a:r>
                <a:rPr lang="id-ID" sz="1867" noProof="1">
                  <a:latin typeface="Calibri Light" pitchFamily="34" charset="0"/>
                  <a:cs typeface="Calibri" pitchFamily="34" charset="0"/>
                </a:rPr>
                <a:t>Peserta didik diharapkan mampu:</a:t>
              </a:r>
            </a:p>
            <a:p>
              <a:pPr marL="422777" indent="-422777">
                <a:spcBef>
                  <a:spcPts val="400"/>
                </a:spcBef>
                <a:buFont typeface="Arial" pitchFamily="34" charset="0"/>
                <a:buChar char="•"/>
              </a:pPr>
              <a:r>
                <a:rPr lang="en-US" sz="1867" noProof="1">
                  <a:latin typeface="Calibri Light" pitchFamily="34" charset="0"/>
                  <a:cs typeface="Calibri" pitchFamily="34" charset="0"/>
                </a:rPr>
                <a:t>Menjelaskan produk perundang-undangan serta pihak-pihak yang berwenang menetapkan peraturan perundang-undangan;</a:t>
              </a:r>
            </a:p>
            <a:p>
              <a:pPr marL="422777" indent="-422777">
                <a:spcBef>
                  <a:spcPts val="400"/>
                </a:spcBef>
                <a:buFont typeface="Arial" pitchFamily="34" charset="0"/>
                <a:buChar char="•"/>
              </a:pPr>
              <a:r>
                <a:rPr lang="en-US" sz="1867" noProof="1">
                  <a:latin typeface="Calibri Light" pitchFamily="34" charset="0"/>
                  <a:cs typeface="Calibri" pitchFamily="34" charset="0"/>
                </a:rPr>
                <a:t>Menguraikan asas pembentukkan dan proses pembentukkan peraturan perundang-undangan;</a:t>
              </a:r>
            </a:p>
            <a:p>
              <a:pPr marL="422777" indent="-422777">
                <a:spcBef>
                  <a:spcPts val="400"/>
                </a:spcBef>
                <a:buFont typeface="Arial" pitchFamily="34" charset="0"/>
                <a:buChar char="•"/>
              </a:pPr>
              <a:r>
                <a:rPr lang="en-US" sz="1867" noProof="1">
                  <a:latin typeface="Calibri Light" pitchFamily="34" charset="0"/>
                  <a:cs typeface="Calibri" pitchFamily="34" charset="0"/>
                </a:rPr>
                <a:t>Menganalisis produk perundang-undangan dan mengevaluasi ketidaksesuaian antarproduk peraturan perundang-undangan;</a:t>
              </a:r>
            </a:p>
            <a:p>
              <a:pPr marL="422777" indent="-422777">
                <a:spcBef>
                  <a:spcPts val="400"/>
                </a:spcBef>
                <a:buFont typeface="Arial" pitchFamily="34" charset="0"/>
                <a:buChar char="•"/>
              </a:pPr>
              <a:r>
                <a:rPr lang="en-US" sz="1867" noProof="1">
                  <a:latin typeface="Calibri Light" pitchFamily="34" charset="0"/>
                  <a:cs typeface="Calibri" pitchFamily="34" charset="0"/>
                </a:rPr>
                <a:t>Mendeskripsikan perilaku-perilaku sesuai peraturan perundang-</a:t>
              </a:r>
              <a:endParaRPr lang="id-ID" sz="1867" noProof="1">
                <a:latin typeface="Calibri Light" pitchFamily="34" charset="0"/>
                <a:cs typeface="Calibri" pitchFamily="34" charset="0"/>
              </a:endParaRPr>
            </a:p>
            <a:p>
              <a:pPr marL="422777" indent="-422777">
                <a:spcBef>
                  <a:spcPts val="400"/>
                </a:spcBef>
                <a:buFont typeface="Arial" pitchFamily="34" charset="0"/>
                <a:buChar char="•"/>
              </a:pPr>
              <a:endParaRPr lang="id-ID" sz="1867" noProof="1">
                <a:latin typeface="Calibri Light" pitchFamily="34" charset="0"/>
                <a:cs typeface="Calibri" pitchFamily="34" charset="0"/>
              </a:endParaRPr>
            </a:p>
            <a:p>
              <a:pPr marL="422777" indent="-422777">
                <a:spcBef>
                  <a:spcPts val="400"/>
                </a:spcBef>
                <a:buFont typeface="Arial" pitchFamily="34" charset="0"/>
                <a:buChar char="•"/>
              </a:pPr>
              <a:endParaRPr lang="id-ID" sz="1867" noProof="1">
                <a:latin typeface="Calibri Light" pitchFamily="34" charset="0"/>
                <a:cs typeface="Calibri" pitchFamily="34" charset="0"/>
              </a:endParaRPr>
            </a:p>
            <a:p>
              <a:pPr marL="422777" indent="-422777">
                <a:spcBef>
                  <a:spcPts val="400"/>
                </a:spcBef>
                <a:buFont typeface="Arial" pitchFamily="34" charset="0"/>
                <a:buChar char="•"/>
              </a:pPr>
              <a:endParaRPr lang="id-ID" sz="1867" noProof="1">
                <a:latin typeface="Calibri Light" pitchFamily="34" charset="0"/>
                <a:cs typeface="Calibri" pitchFamily="34" charset="0"/>
              </a:endParaRPr>
            </a:p>
            <a:p>
              <a:pPr marL="422777" indent="-422777">
                <a:spcBef>
                  <a:spcPts val="400"/>
                </a:spcBef>
                <a:buFont typeface="Arial" pitchFamily="34" charset="0"/>
                <a:buChar char="•"/>
              </a:pPr>
              <a:endParaRPr lang="id-ID" sz="1867" noProof="1">
                <a:latin typeface="Calibri Light" pitchFamily="34" charset="0"/>
                <a:cs typeface="Calibri" pitchFamily="34" charset="0"/>
              </a:endParaRPr>
            </a:p>
            <a:p>
              <a:pPr marL="422777" indent="-422777">
                <a:spcBef>
                  <a:spcPts val="400"/>
                </a:spcBef>
                <a:buFont typeface="Arial" pitchFamily="34" charset="0"/>
                <a:buChar char="•"/>
              </a:pPr>
              <a:endParaRPr lang="id-ID" sz="1867" noProof="1">
                <a:latin typeface="Calibri Light" pitchFamily="34" charset="0"/>
                <a:cs typeface="Calibri" pitchFamily="34" charset="0"/>
              </a:endParaRPr>
            </a:p>
            <a:p>
              <a:pPr marL="422777" indent="-422777">
                <a:spcBef>
                  <a:spcPts val="400"/>
                </a:spcBef>
                <a:buFont typeface="Arial" pitchFamily="34" charset="0"/>
                <a:buChar char="•"/>
              </a:pPr>
              <a:endParaRPr lang="id-ID" sz="1867" noProof="1">
                <a:latin typeface="Calibri Light" pitchFamily="34" charset="0"/>
                <a:cs typeface="Calibri" pitchFamily="34" charset="0"/>
              </a:endParaRPr>
            </a:p>
            <a:p>
              <a:pPr marL="422777" indent="-422777">
                <a:spcBef>
                  <a:spcPts val="400"/>
                </a:spcBef>
                <a:buFont typeface="Arial" pitchFamily="34" charset="0"/>
                <a:buChar char="•"/>
              </a:pPr>
              <a:endParaRPr lang="id-ID" sz="1867" noProof="1">
                <a:latin typeface="Calibri Light" pitchFamily="34" charset="0"/>
                <a:cs typeface="Calibri" pitchFamily="34" charset="0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0" y="1409719"/>
              <a:ext cx="4542830" cy="346249"/>
            </a:xfrm>
            <a:prstGeom prst="rect">
              <a:avLst/>
            </a:prstGeom>
            <a:solidFill>
              <a:srgbClr val="2C987E"/>
            </a:solidFill>
          </p:spPr>
          <p:txBody>
            <a:bodyPr wrap="square">
              <a:spAutoFit/>
            </a:bodyPr>
            <a:lstStyle/>
            <a:p>
              <a:pPr algn="ctr"/>
              <a:r>
                <a:rPr lang="id-ID" sz="2400" b="1" noProof="1">
                  <a:solidFill>
                    <a:schemeClr val="bg1"/>
                  </a:solidFill>
                  <a:latin typeface="Candara" pitchFamily="34" charset="0"/>
                  <a:ea typeface="Tahoma" pitchFamily="34" charset="0"/>
                  <a:cs typeface="Calibri" pitchFamily="34" charset="0"/>
                </a:rPr>
                <a:t>Tujuan Pembelajaran</a:t>
              </a:r>
              <a:endParaRPr lang="id-ID" sz="2400" noProof="1">
                <a:solidFill>
                  <a:schemeClr val="bg1"/>
                </a:solidFill>
                <a:latin typeface="Candara" pitchFamily="34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5016567" y="177801"/>
            <a:ext cx="2158867" cy="609600"/>
            <a:chOff x="3762425" y="133350"/>
            <a:chExt cx="1619150" cy="457200"/>
          </a:xfrm>
        </p:grpSpPr>
        <p:sp>
          <p:nvSpPr>
            <p:cNvPr id="12" name="Parallelogram 11"/>
            <p:cNvSpPr/>
            <p:nvPr/>
          </p:nvSpPr>
          <p:spPr>
            <a:xfrm>
              <a:off x="3762425" y="133350"/>
              <a:ext cx="1619150" cy="457200"/>
            </a:xfrm>
            <a:prstGeom prst="parallelogram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133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3957840" y="161895"/>
              <a:ext cx="1228321" cy="37707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2667" b="1" dirty="0">
                  <a:solidFill>
                    <a:schemeClr val="bg1"/>
                  </a:solidFill>
                  <a:latin typeface="Cambria" pitchFamily="18" charset="0"/>
                  <a:ea typeface="Cambria" pitchFamily="18" charset="0"/>
                  <a:cs typeface="Calibri" pitchFamily="34" charset="0"/>
                </a:rPr>
                <a:t>BAB 2</a:t>
              </a:r>
            </a:p>
          </p:txBody>
        </p:sp>
      </p:grpSp>
      <p:sp>
        <p:nvSpPr>
          <p:cNvPr id="15" name="Rectangle 14"/>
          <p:cNvSpPr/>
          <p:nvPr/>
        </p:nvSpPr>
        <p:spPr>
          <a:xfrm>
            <a:off x="1588674" y="889000"/>
            <a:ext cx="9014653" cy="1037427"/>
          </a:xfrm>
          <a:prstGeom prst="rect">
            <a:avLst/>
          </a:prstGeom>
        </p:spPr>
        <p:txBody>
          <a:bodyPr wrap="square" lIns="52036" tIns="26017" rIns="52036" bIns="26017">
            <a:spAutoFit/>
          </a:bodyPr>
          <a:lstStyle/>
          <a:p>
            <a:pPr algn="ctr"/>
            <a:r>
              <a:rPr lang="en-US" sz="3200" b="1" dirty="0">
                <a:solidFill>
                  <a:srgbClr val="002060"/>
                </a:solidFill>
                <a:latin typeface="Candara" pitchFamily="34" charset="0"/>
                <a:cs typeface="Calibri" pitchFamily="34" charset="0"/>
              </a:rPr>
              <a:t>UNDANG-UNDANG DASAR NEGARA REPUBLIK INDONESIA TAHUN 1945</a:t>
            </a:r>
          </a:p>
        </p:txBody>
      </p:sp>
      <p:grpSp>
        <p:nvGrpSpPr>
          <p:cNvPr id="16" name="Group 15"/>
          <p:cNvGrpSpPr/>
          <p:nvPr/>
        </p:nvGrpSpPr>
        <p:grpSpPr>
          <a:xfrm>
            <a:off x="-38893" y="5969003"/>
            <a:ext cx="12192000" cy="1121834"/>
            <a:chOff x="0" y="4302125"/>
            <a:chExt cx="9144000" cy="841375"/>
          </a:xfrm>
        </p:grpSpPr>
        <p:grpSp>
          <p:nvGrpSpPr>
            <p:cNvPr id="25" name="Group 24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27" name="Group 26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29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30" name="TextBox 16"/>
                <p:cNvSpPr txBox="1"/>
                <p:nvPr/>
              </p:nvSpPr>
              <p:spPr>
                <a:xfrm>
                  <a:off x="2057400" y="4732407"/>
                  <a:ext cx="5334000" cy="330908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id-ID" sz="2267" b="1" dirty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PENDIDIKAN PANCASILA</a:t>
                  </a:r>
                  <a:endParaRPr lang="en-US" sz="2267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pic>
            <p:nvPicPr>
              <p:cNvPr id="28" name="Picture 27" descr="A picture containing text&#10;&#10;Description automatically generated">
                <a:extLst>
                  <a:ext uri="{FF2B5EF4-FFF2-40B4-BE49-F238E27FC236}">
                    <a16:creationId xmlns="" xmlns:a16="http://schemas.microsoft.com/office/drawing/2014/main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8873"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26" name="Rectangle 25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/>
                <a:t>SMA/MA</a:t>
              </a:r>
            </a:p>
          </p:txBody>
        </p:sp>
      </p:grpSp>
      <p:pic>
        <p:nvPicPr>
          <p:cNvPr id="2" name="Picture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604000" y="2169456"/>
            <a:ext cx="4888963" cy="3720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845920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34"/>
          <p:cNvSpPr txBox="1"/>
          <p:nvPr/>
        </p:nvSpPr>
        <p:spPr>
          <a:xfrm>
            <a:off x="1" y="177801"/>
            <a:ext cx="12191999" cy="535820"/>
          </a:xfrm>
          <a:prstGeom prst="rect">
            <a:avLst/>
          </a:prstGeom>
          <a:solidFill>
            <a:srgbClr val="2C987E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124171" tIns="62087" rIns="124171" bIns="62087" rtlCol="0">
            <a:spAutoFit/>
          </a:bodyPr>
          <a:lstStyle/>
          <a:p>
            <a:pPr marL="0" lvl="1">
              <a:tabLst>
                <a:tab pos="922890" algn="l"/>
              </a:tabLst>
            </a:pPr>
            <a:r>
              <a:rPr lang="en-US" sz="2667" b="1" dirty="0" smtClean="0">
                <a:solidFill>
                  <a:schemeClr val="bg1"/>
                </a:solidFill>
                <a:latin typeface="Candara" pitchFamily="34" charset="0"/>
              </a:rPr>
              <a:t>C. </a:t>
            </a:r>
            <a:r>
              <a:rPr lang="en-US" sz="2667" b="1" dirty="0" err="1" smtClean="0">
                <a:solidFill>
                  <a:schemeClr val="bg1"/>
                </a:solidFill>
                <a:latin typeface="Candara" pitchFamily="34" charset="0"/>
              </a:rPr>
              <a:t>Hubungan</a:t>
            </a:r>
            <a:r>
              <a:rPr lang="en-US" sz="2667" b="1" dirty="0" smtClean="0">
                <a:solidFill>
                  <a:schemeClr val="bg1"/>
                </a:solidFill>
                <a:latin typeface="Candara" pitchFamily="34" charset="0"/>
              </a:rPr>
              <a:t> </a:t>
            </a:r>
            <a:r>
              <a:rPr lang="en-US" sz="2667" b="1" dirty="0" err="1" smtClean="0">
                <a:solidFill>
                  <a:schemeClr val="bg1"/>
                </a:solidFill>
                <a:latin typeface="Candara" pitchFamily="34" charset="0"/>
              </a:rPr>
              <a:t>Antarperaturan</a:t>
            </a:r>
            <a:r>
              <a:rPr lang="en-US" sz="2667" b="1" dirty="0" smtClean="0">
                <a:solidFill>
                  <a:schemeClr val="bg1"/>
                </a:solidFill>
                <a:latin typeface="Candara" pitchFamily="34" charset="0"/>
              </a:rPr>
              <a:t> </a:t>
            </a:r>
            <a:r>
              <a:rPr lang="en-US" sz="2667" b="1" dirty="0" err="1" smtClean="0">
                <a:solidFill>
                  <a:schemeClr val="bg1"/>
                </a:solidFill>
                <a:latin typeface="Candara" pitchFamily="34" charset="0"/>
              </a:rPr>
              <a:t>Perundang-undangan</a:t>
            </a:r>
            <a:endParaRPr lang="en-US" sz="2667" b="1" dirty="0">
              <a:solidFill>
                <a:schemeClr val="bg1"/>
              </a:solidFill>
              <a:latin typeface="Candara" pitchFamily="34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0" y="5736169"/>
            <a:ext cx="12192000" cy="1121834"/>
            <a:chOff x="0" y="4302125"/>
            <a:chExt cx="9144000" cy="841375"/>
          </a:xfrm>
        </p:grpSpPr>
        <p:grpSp>
          <p:nvGrpSpPr>
            <p:cNvPr id="10" name="Group 9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13" name="Group 12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15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22" name="TextBox 16"/>
                <p:cNvSpPr txBox="1"/>
                <p:nvPr/>
              </p:nvSpPr>
              <p:spPr>
                <a:xfrm>
                  <a:off x="2057400" y="4732407"/>
                  <a:ext cx="5334000" cy="330908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id-ID" sz="2267" b="1" dirty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PENDIDIKAN PANCASILA</a:t>
                  </a:r>
                  <a:endParaRPr lang="en-US" sz="2267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pic>
            <p:nvPicPr>
              <p:cNvPr id="14" name="Picture 13" descr="A picture containing text&#10;&#10;Description automatically generated">
                <a:extLst>
                  <a:ext uri="{FF2B5EF4-FFF2-40B4-BE49-F238E27FC236}">
                    <a16:creationId xmlns="" xmlns:a16="http://schemas.microsoft.com/office/drawing/2014/main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8873"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12" name="Rectangle 11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/>
                <a:t>SMA/MA</a:t>
              </a:r>
            </a:p>
          </p:txBody>
        </p:sp>
      </p:grpSp>
      <p:sp>
        <p:nvSpPr>
          <p:cNvPr id="2" name="Rectangle 1"/>
          <p:cNvSpPr/>
          <p:nvPr/>
        </p:nvSpPr>
        <p:spPr>
          <a:xfrm>
            <a:off x="-1" y="1287330"/>
            <a:ext cx="8425543" cy="4915635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17" name="Rectangle 16"/>
          <p:cNvSpPr/>
          <p:nvPr/>
        </p:nvSpPr>
        <p:spPr>
          <a:xfrm>
            <a:off x="0" y="792024"/>
            <a:ext cx="8425542" cy="461665"/>
          </a:xfrm>
          <a:prstGeom prst="rect">
            <a:avLst/>
          </a:prstGeom>
          <a:solidFill>
            <a:srgbClr val="2C987E"/>
          </a:solidFill>
        </p:spPr>
        <p:txBody>
          <a:bodyPr wrap="square">
            <a:spAutoFit/>
          </a:bodyPr>
          <a:lstStyle/>
          <a:p>
            <a:r>
              <a:rPr lang="en-US" sz="2400" b="1" noProof="1">
                <a:solidFill>
                  <a:schemeClr val="bg1"/>
                </a:solidFill>
                <a:latin typeface="Candara" pitchFamily="34" charset="0"/>
                <a:ea typeface="Tahoma" pitchFamily="34" charset="0"/>
                <a:cs typeface="Calibri" pitchFamily="34" charset="0"/>
              </a:rPr>
              <a:t>1. </a:t>
            </a:r>
            <a:r>
              <a:rPr lang="en-US" sz="2400" b="1" noProof="1" smtClean="0">
                <a:solidFill>
                  <a:schemeClr val="bg1"/>
                </a:solidFill>
                <a:latin typeface="Candara" pitchFamily="34" charset="0"/>
                <a:ea typeface="Tahoma" pitchFamily="34" charset="0"/>
                <a:cs typeface="Calibri" pitchFamily="34" charset="0"/>
              </a:rPr>
              <a:t>Permasalahan Antar Peraturan Perundang-Undangan</a:t>
            </a:r>
            <a:endParaRPr lang="id-ID" sz="2400" noProof="1">
              <a:solidFill>
                <a:schemeClr val="bg1"/>
              </a:solidFill>
              <a:latin typeface="Candara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-2" y="1253689"/>
            <a:ext cx="8425544" cy="49398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250000"/>
              </a:lnSpc>
            </a:pPr>
            <a:r>
              <a:rPr lang="en-US" dirty="0" err="1"/>
              <a:t>Perundang-undangan</a:t>
            </a:r>
            <a:r>
              <a:rPr lang="en-US" dirty="0"/>
              <a:t> yang </a:t>
            </a:r>
            <a:r>
              <a:rPr lang="en-US" dirty="0" err="1"/>
              <a:t>terdapat</a:t>
            </a:r>
            <a:r>
              <a:rPr lang="en-US" dirty="0"/>
              <a:t> di Indonesia </a:t>
            </a:r>
            <a:r>
              <a:rPr lang="en-US" dirty="0" err="1"/>
              <a:t>juga</a:t>
            </a:r>
            <a:r>
              <a:rPr lang="en-US" dirty="0"/>
              <a:t> </a:t>
            </a:r>
            <a:r>
              <a:rPr lang="en-US" dirty="0" err="1"/>
              <a:t>harus</a:t>
            </a:r>
            <a:r>
              <a:rPr lang="en-US" dirty="0"/>
              <a:t> </a:t>
            </a:r>
            <a:r>
              <a:rPr lang="en-US" dirty="0" err="1"/>
              <a:t>diakui</a:t>
            </a:r>
            <a:r>
              <a:rPr lang="en-US" dirty="0"/>
              <a:t> </a:t>
            </a:r>
            <a:r>
              <a:rPr lang="en-US" dirty="0" err="1"/>
              <a:t>tidak</a:t>
            </a:r>
            <a:r>
              <a:rPr lang="en-US" dirty="0"/>
              <a:t> </a:t>
            </a:r>
            <a:r>
              <a:rPr lang="en-US" dirty="0" err="1"/>
              <a:t>semuanya</a:t>
            </a:r>
            <a:r>
              <a:rPr lang="en-US" dirty="0"/>
              <a:t> </a:t>
            </a:r>
            <a:r>
              <a:rPr lang="en-US" dirty="0" err="1"/>
              <a:t>sempurna</a:t>
            </a:r>
            <a:r>
              <a:rPr lang="en-US" dirty="0"/>
              <a:t>. </a:t>
            </a:r>
            <a:r>
              <a:rPr lang="en-US" dirty="0" err="1"/>
              <a:t>Masalah</a:t>
            </a:r>
            <a:r>
              <a:rPr lang="en-US" dirty="0"/>
              <a:t> tersebut </a:t>
            </a:r>
            <a:r>
              <a:rPr lang="en-US" dirty="0" err="1"/>
              <a:t>salah</a:t>
            </a:r>
            <a:r>
              <a:rPr lang="en-US" dirty="0"/>
              <a:t> </a:t>
            </a:r>
            <a:r>
              <a:rPr lang="en-US" dirty="0" err="1"/>
              <a:t>satunya</a:t>
            </a:r>
            <a:r>
              <a:rPr lang="en-US" dirty="0"/>
              <a:t> </a:t>
            </a:r>
            <a:r>
              <a:rPr lang="en-US" dirty="0" err="1"/>
              <a:t>mengenai</a:t>
            </a:r>
            <a:r>
              <a:rPr lang="en-US" dirty="0"/>
              <a:t> </a:t>
            </a:r>
            <a:r>
              <a:rPr lang="en-US" dirty="0" err="1"/>
              <a:t>tata</a:t>
            </a:r>
            <a:r>
              <a:rPr lang="en-US" dirty="0"/>
              <a:t> </a:t>
            </a:r>
            <a:r>
              <a:rPr lang="en-US" dirty="0" err="1"/>
              <a:t>cara</a:t>
            </a:r>
            <a:r>
              <a:rPr lang="en-US" dirty="0"/>
              <a:t> </a:t>
            </a:r>
            <a:r>
              <a:rPr lang="en-US" dirty="0" err="1"/>
              <a:t>pembentukan</a:t>
            </a:r>
            <a:r>
              <a:rPr lang="en-US" dirty="0"/>
              <a:t> </a:t>
            </a:r>
            <a:r>
              <a:rPr lang="en-US" dirty="0" err="1"/>
              <a:t>peraturan</a:t>
            </a:r>
            <a:r>
              <a:rPr lang="en-US" dirty="0"/>
              <a:t> </a:t>
            </a:r>
            <a:r>
              <a:rPr lang="en-US" dirty="0" err="1"/>
              <a:t>perundang-undangan</a:t>
            </a:r>
            <a:r>
              <a:rPr lang="en-US" dirty="0"/>
              <a:t>. </a:t>
            </a:r>
            <a:r>
              <a:rPr lang="en-US" dirty="0" err="1" smtClean="0"/>
              <a:t>Contohnya</a:t>
            </a:r>
            <a:r>
              <a:rPr lang="en-US" dirty="0"/>
              <a:t>, UU RI No. 39 </a:t>
            </a:r>
            <a:r>
              <a:rPr lang="en-US" dirty="0" err="1"/>
              <a:t>Tahun</a:t>
            </a:r>
            <a:r>
              <a:rPr lang="en-US" dirty="0"/>
              <a:t> 2014 </a:t>
            </a:r>
            <a:r>
              <a:rPr lang="en-US" dirty="0" err="1"/>
              <a:t>tentang</a:t>
            </a:r>
            <a:r>
              <a:rPr lang="en-US" dirty="0"/>
              <a:t> </a:t>
            </a:r>
            <a:r>
              <a:rPr lang="en-US" dirty="0" smtClean="0"/>
              <a:t>Perkebunan. </a:t>
            </a:r>
            <a:r>
              <a:rPr lang="en-US" dirty="0" err="1" smtClean="0"/>
              <a:t>Namun</a:t>
            </a:r>
            <a:r>
              <a:rPr lang="en-US" dirty="0" smtClean="0"/>
              <a:t>, </a:t>
            </a:r>
            <a:r>
              <a:rPr lang="en-US" dirty="0" err="1" smtClean="0"/>
              <a:t>sampai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2017 </a:t>
            </a:r>
            <a:r>
              <a:rPr lang="en-US" dirty="0" err="1" smtClean="0"/>
              <a:t>atau</a:t>
            </a:r>
            <a:r>
              <a:rPr lang="en-US" dirty="0" smtClean="0"/>
              <a:t> </a:t>
            </a:r>
            <a:r>
              <a:rPr lang="en-US" dirty="0" err="1" smtClean="0"/>
              <a:t>lebih</a:t>
            </a:r>
            <a:r>
              <a:rPr lang="en-US" dirty="0" smtClean="0"/>
              <a:t> </a:t>
            </a:r>
            <a:r>
              <a:rPr lang="en-US" dirty="0" err="1" smtClean="0"/>
              <a:t>dari</a:t>
            </a:r>
            <a:r>
              <a:rPr lang="en-US" dirty="0" smtClean="0"/>
              <a:t> </a:t>
            </a:r>
            <a:r>
              <a:rPr lang="en-US" dirty="0" err="1" smtClean="0"/>
              <a:t>dua</a:t>
            </a:r>
            <a:r>
              <a:rPr lang="en-US" dirty="0" smtClean="0"/>
              <a:t> </a:t>
            </a:r>
            <a:r>
              <a:rPr lang="en-US" dirty="0" err="1" smtClean="0"/>
              <a:t>tahun</a:t>
            </a:r>
            <a:r>
              <a:rPr lang="en-US" dirty="0" smtClean="0"/>
              <a:t> </a:t>
            </a:r>
            <a:r>
              <a:rPr lang="en-US" dirty="0" err="1" smtClean="0"/>
              <a:t>sejak</a:t>
            </a:r>
            <a:r>
              <a:rPr lang="en-US" dirty="0" smtClean="0"/>
              <a:t> UU </a:t>
            </a:r>
            <a:r>
              <a:rPr lang="en-US" dirty="0" err="1" smtClean="0"/>
              <a:t>ini</a:t>
            </a:r>
            <a:r>
              <a:rPr lang="en-US" dirty="0" smtClean="0"/>
              <a:t> </a:t>
            </a:r>
            <a:r>
              <a:rPr lang="en-US" dirty="0" err="1" smtClean="0"/>
              <a:t>disahkan</a:t>
            </a:r>
            <a:r>
              <a:rPr lang="en-US" dirty="0" smtClean="0"/>
              <a:t>, </a:t>
            </a:r>
            <a:r>
              <a:rPr lang="en-US" dirty="0" err="1" smtClean="0"/>
              <a:t>hanya</a:t>
            </a:r>
            <a:r>
              <a:rPr lang="en-US" dirty="0" smtClean="0"/>
              <a:t> </a:t>
            </a:r>
            <a:r>
              <a:rPr lang="en-US" dirty="0" err="1" smtClean="0"/>
              <a:t>terdapat</a:t>
            </a:r>
            <a:r>
              <a:rPr lang="en-US" dirty="0" smtClean="0"/>
              <a:t> </a:t>
            </a:r>
            <a:r>
              <a:rPr lang="en-US" dirty="0" err="1" smtClean="0"/>
              <a:t>satu</a:t>
            </a:r>
            <a:r>
              <a:rPr lang="en-US" dirty="0" smtClean="0"/>
              <a:t> </a:t>
            </a:r>
            <a:r>
              <a:rPr lang="en-US" dirty="0" err="1" smtClean="0"/>
              <a:t>Peraturan</a:t>
            </a:r>
            <a:r>
              <a:rPr lang="en-US" dirty="0" smtClean="0"/>
              <a:t> </a:t>
            </a:r>
            <a:r>
              <a:rPr lang="en-US" dirty="0" err="1" smtClean="0"/>
              <a:t>Pemerintah</a:t>
            </a:r>
            <a:r>
              <a:rPr lang="en-US" dirty="0" smtClean="0"/>
              <a:t> yang </a:t>
            </a:r>
            <a:r>
              <a:rPr lang="en-US" dirty="0" err="1" smtClean="0"/>
              <a:t>terbentuk</a:t>
            </a:r>
            <a:r>
              <a:rPr lang="en-US" dirty="0" smtClean="0"/>
              <a:t>, </a:t>
            </a:r>
            <a:r>
              <a:rPr lang="en-US" dirty="0" err="1" smtClean="0"/>
              <a:t>yaitu</a:t>
            </a:r>
            <a:r>
              <a:rPr lang="en-US" dirty="0" smtClean="0"/>
              <a:t> </a:t>
            </a:r>
            <a:r>
              <a:rPr lang="en-US" dirty="0" err="1" smtClean="0"/>
              <a:t>Peraturan</a:t>
            </a:r>
            <a:r>
              <a:rPr lang="en-US" dirty="0" smtClean="0"/>
              <a:t> </a:t>
            </a:r>
            <a:r>
              <a:rPr lang="en-US" dirty="0" err="1" smtClean="0"/>
              <a:t>Pemerintah</a:t>
            </a:r>
            <a:r>
              <a:rPr lang="en-US" dirty="0" smtClean="0"/>
              <a:t> </a:t>
            </a:r>
            <a:r>
              <a:rPr lang="en-US" dirty="0" err="1" smtClean="0"/>
              <a:t>Nomor</a:t>
            </a:r>
            <a:r>
              <a:rPr lang="en-US" dirty="0" smtClean="0"/>
              <a:t> 24 </a:t>
            </a:r>
            <a:r>
              <a:rPr lang="en-US" dirty="0" err="1" smtClean="0"/>
              <a:t>Tahun</a:t>
            </a:r>
            <a:r>
              <a:rPr lang="en-US" dirty="0" smtClean="0"/>
              <a:t> 2015 </a:t>
            </a:r>
            <a:r>
              <a:rPr lang="en-US" dirty="0" err="1" smtClean="0"/>
              <a:t>tentang</a:t>
            </a:r>
            <a:r>
              <a:rPr lang="en-US" dirty="0" smtClean="0"/>
              <a:t> </a:t>
            </a:r>
            <a:r>
              <a:rPr lang="en-US" dirty="0" err="1" smtClean="0"/>
              <a:t>Penghimpunan</a:t>
            </a:r>
            <a:r>
              <a:rPr lang="en-US" dirty="0" smtClean="0"/>
              <a:t> Dana Perkebunan. </a:t>
            </a:r>
            <a:r>
              <a:rPr lang="en-US" dirty="0" err="1" smtClean="0"/>
              <a:t>Padahal</a:t>
            </a:r>
            <a:r>
              <a:rPr lang="en-US" dirty="0" smtClean="0"/>
              <a:t>, </a:t>
            </a:r>
            <a:r>
              <a:rPr lang="en-US" dirty="0" err="1" smtClean="0"/>
              <a:t>ada</a:t>
            </a:r>
            <a:r>
              <a:rPr lang="en-US" dirty="0" smtClean="0"/>
              <a:t> 7 (</a:t>
            </a:r>
            <a:r>
              <a:rPr lang="en-US" dirty="0" err="1" smtClean="0"/>
              <a:t>tujuh</a:t>
            </a:r>
            <a:r>
              <a:rPr lang="en-US" dirty="0" smtClean="0"/>
              <a:t>) </a:t>
            </a:r>
            <a:r>
              <a:rPr lang="en-US" dirty="0" err="1" smtClean="0"/>
              <a:t>amanah</a:t>
            </a:r>
            <a:r>
              <a:rPr lang="en-US" dirty="0" smtClean="0"/>
              <a:t> </a:t>
            </a:r>
            <a:r>
              <a:rPr lang="en-US" dirty="0" err="1" smtClean="0"/>
              <a:t>ketentuan</a:t>
            </a:r>
            <a:r>
              <a:rPr lang="en-US" dirty="0" smtClean="0"/>
              <a:t> </a:t>
            </a:r>
            <a:r>
              <a:rPr lang="en-US" dirty="0" err="1" smtClean="0"/>
              <a:t>lebih</a:t>
            </a:r>
            <a:r>
              <a:rPr lang="en-US" dirty="0" smtClean="0"/>
              <a:t> </a:t>
            </a:r>
            <a:r>
              <a:rPr lang="en-US" dirty="0" err="1" smtClean="0"/>
              <a:t>lanjut</a:t>
            </a:r>
            <a:r>
              <a:rPr lang="en-US" dirty="0" smtClean="0"/>
              <a:t> </a:t>
            </a:r>
            <a:r>
              <a:rPr lang="en-US" dirty="0" err="1" smtClean="0"/>
              <a:t>undang-undang</a:t>
            </a:r>
            <a:r>
              <a:rPr lang="en-US" dirty="0" smtClean="0"/>
              <a:t> </a:t>
            </a:r>
            <a:r>
              <a:rPr lang="en-US" dirty="0" err="1" smtClean="0"/>
              <a:t>ini</a:t>
            </a:r>
            <a:r>
              <a:rPr lang="en-US" dirty="0" smtClean="0"/>
              <a:t> </a:t>
            </a:r>
            <a:r>
              <a:rPr lang="en-US" dirty="0" err="1" smtClean="0"/>
              <a:t>diatur</a:t>
            </a:r>
            <a:r>
              <a:rPr lang="en-US" dirty="0" smtClean="0"/>
              <a:t> 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peraturan</a:t>
            </a:r>
            <a:r>
              <a:rPr lang="en-US" dirty="0" smtClean="0"/>
              <a:t> </a:t>
            </a:r>
            <a:r>
              <a:rPr lang="en-US" dirty="0" err="1" smtClean="0"/>
              <a:t>pemerintah</a:t>
            </a:r>
            <a:r>
              <a:rPr lang="en-US" dirty="0" smtClean="0"/>
              <a:t> </a:t>
            </a:r>
            <a:endParaRPr lang="en-US" dirty="0"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pic>
        <p:nvPicPr>
          <p:cNvPr id="1026" name="Picture 2" descr="RKUHP, Alat Jerat Rakyat?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5542" y="2116183"/>
            <a:ext cx="3774976" cy="2522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4805490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34"/>
          <p:cNvSpPr txBox="1"/>
          <p:nvPr/>
        </p:nvSpPr>
        <p:spPr>
          <a:xfrm>
            <a:off x="1" y="177801"/>
            <a:ext cx="12191999" cy="535820"/>
          </a:xfrm>
          <a:prstGeom prst="rect">
            <a:avLst/>
          </a:prstGeom>
          <a:solidFill>
            <a:srgbClr val="2C987E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124171" tIns="62087" rIns="124171" bIns="62087" rtlCol="0">
            <a:spAutoFit/>
          </a:bodyPr>
          <a:lstStyle/>
          <a:p>
            <a:pPr marL="0" lvl="1">
              <a:tabLst>
                <a:tab pos="922890" algn="l"/>
              </a:tabLst>
            </a:pPr>
            <a:r>
              <a:rPr lang="en-US" sz="2667" b="1" dirty="0" smtClean="0">
                <a:solidFill>
                  <a:schemeClr val="bg1"/>
                </a:solidFill>
                <a:latin typeface="Candara" pitchFamily="34" charset="0"/>
              </a:rPr>
              <a:t>C. </a:t>
            </a:r>
            <a:r>
              <a:rPr lang="en-US" sz="2667" b="1" dirty="0" err="1" smtClean="0">
                <a:solidFill>
                  <a:schemeClr val="bg1"/>
                </a:solidFill>
                <a:latin typeface="Candara" pitchFamily="34" charset="0"/>
              </a:rPr>
              <a:t>Hubungan</a:t>
            </a:r>
            <a:r>
              <a:rPr lang="en-US" sz="2667" b="1" dirty="0" smtClean="0">
                <a:solidFill>
                  <a:schemeClr val="bg1"/>
                </a:solidFill>
                <a:latin typeface="Candara" pitchFamily="34" charset="0"/>
              </a:rPr>
              <a:t> </a:t>
            </a:r>
            <a:r>
              <a:rPr lang="en-US" sz="2667" b="1" dirty="0" err="1" smtClean="0">
                <a:solidFill>
                  <a:schemeClr val="bg1"/>
                </a:solidFill>
                <a:latin typeface="Candara" pitchFamily="34" charset="0"/>
              </a:rPr>
              <a:t>Antarperaturan</a:t>
            </a:r>
            <a:r>
              <a:rPr lang="en-US" sz="2667" b="1" dirty="0" smtClean="0">
                <a:solidFill>
                  <a:schemeClr val="bg1"/>
                </a:solidFill>
                <a:latin typeface="Candara" pitchFamily="34" charset="0"/>
              </a:rPr>
              <a:t> </a:t>
            </a:r>
            <a:r>
              <a:rPr lang="en-US" sz="2667" b="1" dirty="0" err="1" smtClean="0">
                <a:solidFill>
                  <a:schemeClr val="bg1"/>
                </a:solidFill>
                <a:latin typeface="Candara" pitchFamily="34" charset="0"/>
              </a:rPr>
              <a:t>Perundang-undangan</a:t>
            </a:r>
            <a:endParaRPr lang="en-US" sz="2667" b="1" dirty="0">
              <a:solidFill>
                <a:schemeClr val="bg1"/>
              </a:solidFill>
              <a:latin typeface="Candara" pitchFamily="34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0" y="5736169"/>
            <a:ext cx="12192000" cy="1121834"/>
            <a:chOff x="0" y="4302125"/>
            <a:chExt cx="9144000" cy="841375"/>
          </a:xfrm>
        </p:grpSpPr>
        <p:grpSp>
          <p:nvGrpSpPr>
            <p:cNvPr id="10" name="Group 9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13" name="Group 12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15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22" name="TextBox 16"/>
                <p:cNvSpPr txBox="1"/>
                <p:nvPr/>
              </p:nvSpPr>
              <p:spPr>
                <a:xfrm>
                  <a:off x="2057400" y="4732407"/>
                  <a:ext cx="5334000" cy="330908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id-ID" sz="2267" b="1" dirty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PENDIDIKAN PANCASILA</a:t>
                  </a:r>
                  <a:endParaRPr lang="en-US" sz="2267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pic>
            <p:nvPicPr>
              <p:cNvPr id="14" name="Picture 13" descr="A picture containing text&#10;&#10;Description automatically generated">
                <a:extLst>
                  <a:ext uri="{FF2B5EF4-FFF2-40B4-BE49-F238E27FC236}">
                    <a16:creationId xmlns="" xmlns:a16="http://schemas.microsoft.com/office/drawing/2014/main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8873"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12" name="Rectangle 11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/>
                <a:t>SMA/MA</a:t>
              </a:r>
            </a:p>
          </p:txBody>
        </p:sp>
      </p:grpSp>
      <p:sp>
        <p:nvSpPr>
          <p:cNvPr id="2" name="Rectangle 1"/>
          <p:cNvSpPr/>
          <p:nvPr/>
        </p:nvSpPr>
        <p:spPr>
          <a:xfrm>
            <a:off x="-1" y="1287330"/>
            <a:ext cx="8425543" cy="4915635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17" name="Rectangle 16"/>
          <p:cNvSpPr/>
          <p:nvPr/>
        </p:nvSpPr>
        <p:spPr>
          <a:xfrm>
            <a:off x="0" y="792024"/>
            <a:ext cx="8425542" cy="461665"/>
          </a:xfrm>
          <a:prstGeom prst="rect">
            <a:avLst/>
          </a:prstGeom>
          <a:solidFill>
            <a:srgbClr val="2C987E"/>
          </a:solidFill>
        </p:spPr>
        <p:txBody>
          <a:bodyPr wrap="square">
            <a:spAutoFit/>
          </a:bodyPr>
          <a:lstStyle/>
          <a:p>
            <a:r>
              <a:rPr lang="en-US" sz="2400" b="1" noProof="1" smtClean="0">
                <a:solidFill>
                  <a:schemeClr val="bg1"/>
                </a:solidFill>
                <a:latin typeface="Candara" pitchFamily="34" charset="0"/>
                <a:ea typeface="Tahoma" pitchFamily="34" charset="0"/>
                <a:cs typeface="Calibri" pitchFamily="34" charset="0"/>
              </a:rPr>
              <a:t>2. Keselerasan Peraturan Perundang-undangan</a:t>
            </a:r>
            <a:endParaRPr lang="id-ID" sz="2400" noProof="1">
              <a:solidFill>
                <a:schemeClr val="bg1"/>
              </a:solidFill>
              <a:latin typeface="Candara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-2" y="1253689"/>
            <a:ext cx="8425544" cy="5078313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just">
              <a:lnSpc>
                <a:spcPct val="300000"/>
              </a:lnSpc>
            </a:pPr>
            <a:r>
              <a:rPr lang="en-US" dirty="0" err="1" smtClean="0"/>
              <a:t>Sepanjang</a:t>
            </a:r>
            <a:r>
              <a:rPr lang="en-US" dirty="0" smtClean="0"/>
              <a:t> </a:t>
            </a:r>
            <a:r>
              <a:rPr lang="en-US" dirty="0"/>
              <a:t>2000–2015, </a:t>
            </a:r>
            <a:r>
              <a:rPr lang="en-US" dirty="0" err="1"/>
              <a:t>pemerintah</a:t>
            </a:r>
            <a:r>
              <a:rPr lang="en-US" dirty="0"/>
              <a:t> </a:t>
            </a:r>
            <a:r>
              <a:rPr lang="en-US" dirty="0" err="1"/>
              <a:t>telah</a:t>
            </a:r>
            <a:r>
              <a:rPr lang="en-US" dirty="0"/>
              <a:t> </a:t>
            </a:r>
            <a:r>
              <a:rPr lang="en-US" dirty="0" err="1"/>
              <a:t>menerbitkan</a:t>
            </a:r>
            <a:r>
              <a:rPr lang="en-US" dirty="0"/>
              <a:t> 12.471 </a:t>
            </a:r>
            <a:r>
              <a:rPr lang="en-US" dirty="0" err="1"/>
              <a:t>produk</a:t>
            </a:r>
            <a:r>
              <a:rPr lang="en-US" dirty="0"/>
              <a:t> </a:t>
            </a:r>
            <a:r>
              <a:rPr lang="en-US" dirty="0" err="1"/>
              <a:t>regulasi</a:t>
            </a:r>
            <a:r>
              <a:rPr lang="en-US" dirty="0"/>
              <a:t>. </a:t>
            </a:r>
            <a:r>
              <a:rPr lang="en-US" dirty="0" err="1" smtClean="0"/>
              <a:t>Penelitian</a:t>
            </a:r>
            <a:r>
              <a:rPr lang="en-US" dirty="0" smtClean="0"/>
              <a:t> </a:t>
            </a:r>
            <a:r>
              <a:rPr lang="en-US" dirty="0"/>
              <a:t>PSHK </a:t>
            </a:r>
            <a:r>
              <a:rPr lang="en-US" dirty="0" err="1"/>
              <a:t>pada</a:t>
            </a:r>
            <a:r>
              <a:rPr lang="en-US" dirty="0"/>
              <a:t> </a:t>
            </a:r>
            <a:r>
              <a:rPr lang="en-US" dirty="0" err="1"/>
              <a:t>tahun</a:t>
            </a:r>
            <a:r>
              <a:rPr lang="en-US" dirty="0"/>
              <a:t> 2011 </a:t>
            </a:r>
            <a:r>
              <a:rPr lang="en-US" dirty="0" err="1"/>
              <a:t>menunjukkan</a:t>
            </a:r>
            <a:r>
              <a:rPr lang="en-US" dirty="0"/>
              <a:t> </a:t>
            </a:r>
            <a:r>
              <a:rPr lang="en-US" dirty="0" err="1"/>
              <a:t>pemerintah</a:t>
            </a:r>
            <a:r>
              <a:rPr lang="en-US" dirty="0"/>
              <a:t> </a:t>
            </a:r>
            <a:r>
              <a:rPr lang="en-US" dirty="0" err="1"/>
              <a:t>telah</a:t>
            </a:r>
            <a:r>
              <a:rPr lang="en-US" dirty="0"/>
              <a:t> </a:t>
            </a:r>
            <a:r>
              <a:rPr lang="en-US" dirty="0" err="1"/>
              <a:t>membatalkan</a:t>
            </a:r>
            <a:r>
              <a:rPr lang="en-US" dirty="0"/>
              <a:t> 1.691 </a:t>
            </a:r>
            <a:r>
              <a:rPr lang="en-US" dirty="0" err="1"/>
              <a:t>Perda</a:t>
            </a:r>
            <a:r>
              <a:rPr lang="en-US" dirty="0"/>
              <a:t> </a:t>
            </a:r>
            <a:r>
              <a:rPr lang="en-US" dirty="0" err="1"/>
              <a:t>selama</a:t>
            </a:r>
            <a:r>
              <a:rPr lang="en-US" dirty="0"/>
              <a:t> 2004–2009. Dari </a:t>
            </a:r>
            <a:r>
              <a:rPr lang="en-US" dirty="0" err="1"/>
              <a:t>jumlah</a:t>
            </a:r>
            <a:r>
              <a:rPr lang="en-US" dirty="0"/>
              <a:t> tersebut, </a:t>
            </a:r>
            <a:r>
              <a:rPr lang="en-US" dirty="0" err="1"/>
              <a:t>sebanyak</a:t>
            </a:r>
            <a:r>
              <a:rPr lang="en-US" dirty="0"/>
              <a:t> 63 </a:t>
            </a:r>
            <a:r>
              <a:rPr lang="en-US" dirty="0" err="1"/>
              <a:t>persen</a:t>
            </a:r>
            <a:r>
              <a:rPr lang="en-US" dirty="0"/>
              <a:t> </a:t>
            </a:r>
            <a:r>
              <a:rPr lang="en-US" dirty="0" err="1"/>
              <a:t>Perda</a:t>
            </a:r>
            <a:r>
              <a:rPr lang="en-US" dirty="0"/>
              <a:t> </a:t>
            </a:r>
            <a:r>
              <a:rPr lang="en-US" dirty="0" err="1"/>
              <a:t>mengatur</a:t>
            </a:r>
            <a:r>
              <a:rPr lang="en-US" dirty="0"/>
              <a:t> </a:t>
            </a:r>
            <a:r>
              <a:rPr lang="en-US" dirty="0" err="1"/>
              <a:t>retribusi</a:t>
            </a:r>
            <a:r>
              <a:rPr lang="en-US" dirty="0"/>
              <a:t> </a:t>
            </a:r>
            <a:r>
              <a:rPr lang="en-US" dirty="0" err="1"/>
              <a:t>daerah</a:t>
            </a:r>
            <a:r>
              <a:rPr lang="en-US" dirty="0"/>
              <a:t>, 13 </a:t>
            </a:r>
            <a:r>
              <a:rPr lang="en-US" dirty="0" err="1"/>
              <a:t>persen</a:t>
            </a:r>
            <a:r>
              <a:rPr lang="en-US" dirty="0"/>
              <a:t> </a:t>
            </a:r>
            <a:r>
              <a:rPr lang="en-US" dirty="0" err="1"/>
              <a:t>Perda</a:t>
            </a:r>
            <a:r>
              <a:rPr lang="en-US" dirty="0"/>
              <a:t> </a:t>
            </a:r>
            <a:r>
              <a:rPr lang="en-US" dirty="0" err="1"/>
              <a:t>mengatur</a:t>
            </a:r>
            <a:r>
              <a:rPr lang="en-US" dirty="0"/>
              <a:t> </a:t>
            </a:r>
            <a:r>
              <a:rPr lang="en-US" dirty="0" err="1"/>
              <a:t>pajak</a:t>
            </a:r>
            <a:r>
              <a:rPr lang="en-US" dirty="0"/>
              <a:t> </a:t>
            </a:r>
            <a:r>
              <a:rPr lang="en-US" dirty="0" err="1"/>
              <a:t>daerah</a:t>
            </a:r>
            <a:r>
              <a:rPr lang="en-US" dirty="0"/>
              <a:t>, </a:t>
            </a:r>
            <a:r>
              <a:rPr lang="en-US" dirty="0" err="1"/>
              <a:t>dan</a:t>
            </a:r>
            <a:r>
              <a:rPr lang="en-US" dirty="0"/>
              <a:t> 11 </a:t>
            </a:r>
            <a:r>
              <a:rPr lang="en-US" dirty="0" err="1"/>
              <a:t>persen</a:t>
            </a:r>
            <a:r>
              <a:rPr lang="en-US" dirty="0"/>
              <a:t> </a:t>
            </a:r>
            <a:r>
              <a:rPr lang="en-US" dirty="0" err="1"/>
              <a:t>Perda</a:t>
            </a:r>
            <a:r>
              <a:rPr lang="en-US" dirty="0"/>
              <a:t> </a:t>
            </a:r>
            <a:r>
              <a:rPr lang="en-US" dirty="0" err="1"/>
              <a:t>mengatur</a:t>
            </a:r>
            <a:r>
              <a:rPr lang="en-US" dirty="0"/>
              <a:t> </a:t>
            </a:r>
            <a:r>
              <a:rPr lang="en-US" dirty="0" err="1"/>
              <a:t>perizinan</a:t>
            </a:r>
            <a:r>
              <a:rPr lang="en-US" dirty="0"/>
              <a:t>. </a:t>
            </a:r>
            <a:r>
              <a:rPr lang="en-US" dirty="0" err="1"/>
              <a:t>Ketiga</a:t>
            </a:r>
            <a:r>
              <a:rPr lang="en-US" dirty="0"/>
              <a:t> </a:t>
            </a:r>
            <a:r>
              <a:rPr lang="en-US" dirty="0" err="1"/>
              <a:t>kategori</a:t>
            </a:r>
            <a:r>
              <a:rPr lang="en-US" dirty="0"/>
              <a:t> </a:t>
            </a:r>
            <a:r>
              <a:rPr lang="en-US" dirty="0" err="1"/>
              <a:t>Perda</a:t>
            </a:r>
            <a:r>
              <a:rPr lang="en-US" dirty="0"/>
              <a:t> yang </a:t>
            </a:r>
            <a:r>
              <a:rPr lang="en-US" dirty="0" err="1"/>
              <a:t>dibatalkan</a:t>
            </a:r>
            <a:r>
              <a:rPr lang="en-US" dirty="0"/>
              <a:t> </a:t>
            </a:r>
            <a:r>
              <a:rPr lang="en-US" dirty="0" err="1"/>
              <a:t>itu</a:t>
            </a:r>
            <a:r>
              <a:rPr lang="en-US" dirty="0"/>
              <a:t> </a:t>
            </a:r>
            <a:r>
              <a:rPr lang="en-US" dirty="0" err="1"/>
              <a:t>dinilai</a:t>
            </a:r>
            <a:r>
              <a:rPr lang="en-US" dirty="0"/>
              <a:t> </a:t>
            </a:r>
            <a:r>
              <a:rPr lang="en-US" dirty="0" err="1"/>
              <a:t>menghambat</a:t>
            </a:r>
            <a:r>
              <a:rPr lang="en-US" dirty="0"/>
              <a:t> </a:t>
            </a:r>
            <a:r>
              <a:rPr lang="en-US" dirty="0" err="1"/>
              <a:t>iklim</a:t>
            </a:r>
            <a:r>
              <a:rPr lang="en-US" dirty="0"/>
              <a:t> </a:t>
            </a:r>
            <a:r>
              <a:rPr lang="en-US" dirty="0" err="1"/>
              <a:t>investasi</a:t>
            </a:r>
            <a:r>
              <a:rPr lang="en-US" dirty="0"/>
              <a:t> di </a:t>
            </a:r>
            <a:r>
              <a:rPr lang="en-US" dirty="0" err="1"/>
              <a:t>daerah</a:t>
            </a:r>
            <a:r>
              <a:rPr lang="en-US" dirty="0"/>
              <a:t>. </a:t>
            </a:r>
            <a:endParaRPr lang="en-US" dirty="0"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412029" y="1538200"/>
            <a:ext cx="3793484" cy="3624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42687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34"/>
          <p:cNvSpPr txBox="1"/>
          <p:nvPr/>
        </p:nvSpPr>
        <p:spPr>
          <a:xfrm>
            <a:off x="1" y="177801"/>
            <a:ext cx="12191999" cy="535820"/>
          </a:xfrm>
          <a:prstGeom prst="rect">
            <a:avLst/>
          </a:prstGeom>
          <a:solidFill>
            <a:srgbClr val="2C987E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124171" tIns="62087" rIns="124171" bIns="62087" rtlCol="0">
            <a:spAutoFit/>
          </a:bodyPr>
          <a:lstStyle/>
          <a:p>
            <a:pPr marL="0" lvl="1">
              <a:tabLst>
                <a:tab pos="922890" algn="l"/>
              </a:tabLst>
            </a:pPr>
            <a:r>
              <a:rPr lang="en-US" sz="2667" b="1" dirty="0" smtClean="0">
                <a:solidFill>
                  <a:schemeClr val="bg1"/>
                </a:solidFill>
                <a:latin typeface="Candara" pitchFamily="34" charset="0"/>
              </a:rPr>
              <a:t>C. </a:t>
            </a:r>
            <a:r>
              <a:rPr lang="en-US" sz="2667" b="1" dirty="0" err="1" smtClean="0">
                <a:solidFill>
                  <a:schemeClr val="bg1"/>
                </a:solidFill>
                <a:latin typeface="Candara" pitchFamily="34" charset="0"/>
              </a:rPr>
              <a:t>Hubungan</a:t>
            </a:r>
            <a:r>
              <a:rPr lang="en-US" sz="2667" b="1" dirty="0" smtClean="0">
                <a:solidFill>
                  <a:schemeClr val="bg1"/>
                </a:solidFill>
                <a:latin typeface="Candara" pitchFamily="34" charset="0"/>
              </a:rPr>
              <a:t> </a:t>
            </a:r>
            <a:r>
              <a:rPr lang="en-US" sz="2667" b="1" dirty="0" err="1" smtClean="0">
                <a:solidFill>
                  <a:schemeClr val="bg1"/>
                </a:solidFill>
                <a:latin typeface="Candara" pitchFamily="34" charset="0"/>
              </a:rPr>
              <a:t>Antarperaturan</a:t>
            </a:r>
            <a:r>
              <a:rPr lang="en-US" sz="2667" b="1" dirty="0" smtClean="0">
                <a:solidFill>
                  <a:schemeClr val="bg1"/>
                </a:solidFill>
                <a:latin typeface="Candara" pitchFamily="34" charset="0"/>
              </a:rPr>
              <a:t> </a:t>
            </a:r>
            <a:r>
              <a:rPr lang="en-US" sz="2667" b="1" dirty="0" err="1" smtClean="0">
                <a:solidFill>
                  <a:schemeClr val="bg1"/>
                </a:solidFill>
                <a:latin typeface="Candara" pitchFamily="34" charset="0"/>
              </a:rPr>
              <a:t>Perundang-undangan</a:t>
            </a:r>
            <a:endParaRPr lang="en-US" sz="2667" b="1" dirty="0">
              <a:solidFill>
                <a:schemeClr val="bg1"/>
              </a:solidFill>
              <a:latin typeface="Candara" pitchFamily="34" charset="0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0" y="5736169"/>
            <a:ext cx="12192000" cy="1121834"/>
            <a:chOff x="0" y="4302125"/>
            <a:chExt cx="9144000" cy="841375"/>
          </a:xfrm>
        </p:grpSpPr>
        <p:grpSp>
          <p:nvGrpSpPr>
            <p:cNvPr id="7" name="Group 6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9" name="Group 8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11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12" name="TextBox 16"/>
                <p:cNvSpPr txBox="1"/>
                <p:nvPr/>
              </p:nvSpPr>
              <p:spPr>
                <a:xfrm>
                  <a:off x="2057400" y="4732407"/>
                  <a:ext cx="5334000" cy="330908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id-ID" sz="2267" b="1" dirty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PENDIDIKAN PANCASILA</a:t>
                  </a:r>
                  <a:endParaRPr lang="en-US" sz="2267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pic>
            <p:nvPicPr>
              <p:cNvPr id="10" name="Picture 9" descr="A picture containing text&#10;&#10;Description automatically generated">
                <a:extLst>
                  <a:ext uri="{FF2B5EF4-FFF2-40B4-BE49-F238E27FC236}">
                    <a16:creationId xmlns="" xmlns:a16="http://schemas.microsoft.com/office/drawing/2014/main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8873"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8" name="Rectangle 7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/>
                <a:t>SMA/MA</a:t>
              </a:r>
            </a:p>
          </p:txBody>
        </p:sp>
      </p:grpSp>
      <p:sp>
        <p:nvSpPr>
          <p:cNvPr id="13" name="Rectangle 12"/>
          <p:cNvSpPr/>
          <p:nvPr/>
        </p:nvSpPr>
        <p:spPr>
          <a:xfrm>
            <a:off x="0" y="792024"/>
            <a:ext cx="11480800" cy="461665"/>
          </a:xfrm>
          <a:prstGeom prst="rect">
            <a:avLst/>
          </a:prstGeom>
          <a:solidFill>
            <a:srgbClr val="2C987E"/>
          </a:solidFill>
        </p:spPr>
        <p:txBody>
          <a:bodyPr wrap="square">
            <a:spAutoFit/>
          </a:bodyPr>
          <a:lstStyle/>
          <a:p>
            <a:r>
              <a:rPr lang="en-US" sz="2400" b="1" noProof="1" smtClean="0">
                <a:solidFill>
                  <a:schemeClr val="bg1"/>
                </a:solidFill>
                <a:latin typeface="Candara" pitchFamily="34" charset="0"/>
                <a:ea typeface="Tahoma" pitchFamily="34" charset="0"/>
                <a:cs typeface="Calibri" pitchFamily="34" charset="0"/>
              </a:rPr>
              <a:t>3. Menganalisis Peraturan Perundang-undangan</a:t>
            </a:r>
            <a:endParaRPr lang="id-ID" sz="2400" noProof="1">
              <a:solidFill>
                <a:schemeClr val="bg1"/>
              </a:solidFill>
              <a:latin typeface="Candara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0" y="1253689"/>
            <a:ext cx="7759337" cy="5022548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Content Placeholder 14"/>
          <p:cNvSpPr>
            <a:spLocks noGrp="1"/>
          </p:cNvSpPr>
          <p:nvPr>
            <p:ph sz="half" idx="1"/>
          </p:nvPr>
        </p:nvSpPr>
        <p:spPr>
          <a:xfrm>
            <a:off x="-1" y="1287331"/>
            <a:ext cx="7759337" cy="5009754"/>
          </a:xfrm>
        </p:spPr>
        <p:txBody>
          <a:bodyPr>
            <a:noAutofit/>
          </a:bodyPr>
          <a:lstStyle/>
          <a:p>
            <a:pPr marL="0" indent="0">
              <a:lnSpc>
                <a:spcPct val="200000"/>
              </a:lnSpc>
              <a:buNone/>
            </a:pPr>
            <a:r>
              <a:rPr lang="en-US" sz="1800" b="1" dirty="0" err="1">
                <a:solidFill>
                  <a:schemeClr val="bg1"/>
                </a:solidFill>
              </a:rPr>
              <a:t>Penyesuaian</a:t>
            </a:r>
            <a:r>
              <a:rPr lang="en-US" sz="1800" b="1" dirty="0">
                <a:solidFill>
                  <a:schemeClr val="bg1"/>
                </a:solidFill>
              </a:rPr>
              <a:t> </a:t>
            </a:r>
            <a:r>
              <a:rPr lang="en-US" sz="1800" b="1" dirty="0" err="1">
                <a:solidFill>
                  <a:schemeClr val="bg1"/>
                </a:solidFill>
              </a:rPr>
              <a:t>melalui</a:t>
            </a:r>
            <a:r>
              <a:rPr lang="en-US" sz="1800" b="1" dirty="0">
                <a:solidFill>
                  <a:schemeClr val="bg1"/>
                </a:solidFill>
              </a:rPr>
              <a:t> </a:t>
            </a:r>
            <a:r>
              <a:rPr lang="en-US" sz="1800" b="1" dirty="0" err="1">
                <a:solidFill>
                  <a:schemeClr val="bg1"/>
                </a:solidFill>
              </a:rPr>
              <a:t>Perubahan</a:t>
            </a:r>
            <a:r>
              <a:rPr lang="en-US" sz="1800" b="1" dirty="0">
                <a:solidFill>
                  <a:schemeClr val="bg1"/>
                </a:solidFill>
              </a:rPr>
              <a:t> </a:t>
            </a:r>
            <a:r>
              <a:rPr lang="en-US" sz="1800" b="1" dirty="0" err="1">
                <a:solidFill>
                  <a:schemeClr val="bg1"/>
                </a:solidFill>
              </a:rPr>
              <a:t>Peraturan</a:t>
            </a:r>
            <a:r>
              <a:rPr lang="en-US" sz="1800" b="1" dirty="0">
                <a:solidFill>
                  <a:schemeClr val="bg1"/>
                </a:solidFill>
              </a:rPr>
              <a:t> </a:t>
            </a:r>
            <a:r>
              <a:rPr lang="en-US" sz="1800" b="1" dirty="0" err="1">
                <a:solidFill>
                  <a:schemeClr val="bg1"/>
                </a:solidFill>
              </a:rPr>
              <a:t>Perundang-undangan</a:t>
            </a:r>
            <a:endParaRPr lang="en-US" sz="1800" b="1" dirty="0">
              <a:solidFill>
                <a:schemeClr val="bg1"/>
              </a:solidFill>
            </a:endParaRPr>
          </a:p>
          <a:p>
            <a:pPr marL="0" indent="0" algn="just">
              <a:lnSpc>
                <a:spcPct val="200000"/>
              </a:lnSpc>
              <a:buNone/>
            </a:pPr>
            <a:r>
              <a:rPr lang="en-US" sz="1800" dirty="0" err="1">
                <a:solidFill>
                  <a:schemeClr val="bg1"/>
                </a:solidFill>
              </a:rPr>
              <a:t>Perubahan</a:t>
            </a:r>
            <a:r>
              <a:rPr lang="en-US" sz="1800" dirty="0">
                <a:solidFill>
                  <a:schemeClr val="bg1"/>
                </a:solidFill>
              </a:rPr>
              <a:t> </a:t>
            </a:r>
            <a:r>
              <a:rPr lang="en-US" sz="1800" dirty="0" err="1">
                <a:solidFill>
                  <a:schemeClr val="bg1"/>
                </a:solidFill>
              </a:rPr>
              <a:t>peraturan</a:t>
            </a:r>
            <a:r>
              <a:rPr lang="en-US" sz="1800" dirty="0">
                <a:solidFill>
                  <a:schemeClr val="bg1"/>
                </a:solidFill>
              </a:rPr>
              <a:t> </a:t>
            </a:r>
            <a:r>
              <a:rPr lang="en-US" sz="1800" dirty="0" err="1">
                <a:solidFill>
                  <a:schemeClr val="bg1"/>
                </a:solidFill>
              </a:rPr>
              <a:t>perundang-undangan</a:t>
            </a:r>
            <a:r>
              <a:rPr lang="en-US" sz="1800" dirty="0">
                <a:solidFill>
                  <a:schemeClr val="bg1"/>
                </a:solidFill>
              </a:rPr>
              <a:t> </a:t>
            </a:r>
            <a:r>
              <a:rPr lang="en-US" sz="1800" dirty="0" err="1">
                <a:solidFill>
                  <a:schemeClr val="bg1"/>
                </a:solidFill>
              </a:rPr>
              <a:t>adalah</a:t>
            </a:r>
            <a:r>
              <a:rPr lang="en-US" sz="1800" dirty="0">
                <a:solidFill>
                  <a:schemeClr val="bg1"/>
                </a:solidFill>
              </a:rPr>
              <a:t> proses yang </a:t>
            </a:r>
            <a:r>
              <a:rPr lang="en-US" sz="1800" dirty="0" err="1">
                <a:solidFill>
                  <a:schemeClr val="bg1"/>
                </a:solidFill>
              </a:rPr>
              <a:t>dilakukan</a:t>
            </a:r>
            <a:r>
              <a:rPr lang="en-US" sz="1800" dirty="0">
                <a:solidFill>
                  <a:schemeClr val="bg1"/>
                </a:solidFill>
              </a:rPr>
              <a:t> </a:t>
            </a:r>
            <a:r>
              <a:rPr lang="en-US" sz="1800" dirty="0" err="1">
                <a:solidFill>
                  <a:schemeClr val="bg1"/>
                </a:solidFill>
              </a:rPr>
              <a:t>dengan</a:t>
            </a:r>
            <a:r>
              <a:rPr lang="en-US" sz="1800" dirty="0">
                <a:solidFill>
                  <a:schemeClr val="bg1"/>
                </a:solidFill>
              </a:rPr>
              <a:t> </a:t>
            </a:r>
            <a:r>
              <a:rPr lang="en-US" sz="1800" dirty="0" err="1">
                <a:solidFill>
                  <a:schemeClr val="bg1"/>
                </a:solidFill>
              </a:rPr>
              <a:t>menyisipkan</a:t>
            </a:r>
            <a:r>
              <a:rPr lang="en-US" sz="1800" dirty="0">
                <a:solidFill>
                  <a:schemeClr val="bg1"/>
                </a:solidFill>
              </a:rPr>
              <a:t> </a:t>
            </a:r>
            <a:r>
              <a:rPr lang="en-US" sz="1800" dirty="0" err="1">
                <a:solidFill>
                  <a:schemeClr val="bg1"/>
                </a:solidFill>
              </a:rPr>
              <a:t>atau</a:t>
            </a:r>
            <a:r>
              <a:rPr lang="en-US" sz="1800" dirty="0">
                <a:solidFill>
                  <a:schemeClr val="bg1"/>
                </a:solidFill>
              </a:rPr>
              <a:t> </a:t>
            </a:r>
            <a:r>
              <a:rPr lang="en-US" sz="1800" dirty="0" err="1">
                <a:solidFill>
                  <a:schemeClr val="bg1"/>
                </a:solidFill>
              </a:rPr>
              <a:t>menambah</a:t>
            </a:r>
            <a:r>
              <a:rPr lang="en-US" sz="1800" dirty="0">
                <a:solidFill>
                  <a:schemeClr val="bg1"/>
                </a:solidFill>
              </a:rPr>
              <a:t> </a:t>
            </a:r>
            <a:r>
              <a:rPr lang="en-US" sz="1800" dirty="0" err="1">
                <a:solidFill>
                  <a:schemeClr val="bg1"/>
                </a:solidFill>
              </a:rPr>
              <a:t>materi</a:t>
            </a:r>
            <a:r>
              <a:rPr lang="en-US" sz="1800" dirty="0">
                <a:solidFill>
                  <a:schemeClr val="bg1"/>
                </a:solidFill>
              </a:rPr>
              <a:t> </a:t>
            </a:r>
            <a:r>
              <a:rPr lang="en-US" sz="1800" dirty="0" err="1">
                <a:solidFill>
                  <a:schemeClr val="bg1"/>
                </a:solidFill>
              </a:rPr>
              <a:t>ke</a:t>
            </a:r>
            <a:r>
              <a:rPr lang="en-US" sz="1800" dirty="0">
                <a:solidFill>
                  <a:schemeClr val="bg1"/>
                </a:solidFill>
              </a:rPr>
              <a:t> </a:t>
            </a:r>
            <a:r>
              <a:rPr lang="en-US" sz="1800" dirty="0" err="1">
                <a:solidFill>
                  <a:schemeClr val="bg1"/>
                </a:solidFill>
              </a:rPr>
              <a:t>dalam</a:t>
            </a:r>
            <a:r>
              <a:rPr lang="en-US" sz="1800" dirty="0">
                <a:solidFill>
                  <a:schemeClr val="bg1"/>
                </a:solidFill>
              </a:rPr>
              <a:t> </a:t>
            </a:r>
            <a:r>
              <a:rPr lang="en-US" sz="1800" dirty="0" err="1">
                <a:solidFill>
                  <a:schemeClr val="bg1"/>
                </a:solidFill>
              </a:rPr>
              <a:t>peraturan</a:t>
            </a:r>
            <a:r>
              <a:rPr lang="en-US" sz="1800" dirty="0">
                <a:solidFill>
                  <a:schemeClr val="bg1"/>
                </a:solidFill>
              </a:rPr>
              <a:t> </a:t>
            </a:r>
            <a:r>
              <a:rPr lang="en-US" sz="1800" dirty="0" err="1">
                <a:solidFill>
                  <a:schemeClr val="bg1"/>
                </a:solidFill>
              </a:rPr>
              <a:t>perundang-undangan</a:t>
            </a:r>
            <a:r>
              <a:rPr lang="en-US" sz="1800" dirty="0">
                <a:solidFill>
                  <a:schemeClr val="bg1"/>
                </a:solidFill>
              </a:rPr>
              <a:t>, </a:t>
            </a:r>
            <a:r>
              <a:rPr lang="en-US" sz="1800" dirty="0" err="1">
                <a:solidFill>
                  <a:schemeClr val="bg1"/>
                </a:solidFill>
              </a:rPr>
              <a:t>atau</a:t>
            </a:r>
            <a:r>
              <a:rPr lang="en-US" sz="1800" dirty="0">
                <a:solidFill>
                  <a:schemeClr val="bg1"/>
                </a:solidFill>
              </a:rPr>
              <a:t> </a:t>
            </a:r>
            <a:r>
              <a:rPr lang="en-US" sz="1800" dirty="0" err="1">
                <a:solidFill>
                  <a:schemeClr val="bg1"/>
                </a:solidFill>
              </a:rPr>
              <a:t>dengan</a:t>
            </a:r>
            <a:r>
              <a:rPr lang="en-US" sz="1800" dirty="0">
                <a:solidFill>
                  <a:schemeClr val="bg1"/>
                </a:solidFill>
              </a:rPr>
              <a:t> </a:t>
            </a:r>
            <a:r>
              <a:rPr lang="en-US" sz="1800" dirty="0" err="1">
                <a:solidFill>
                  <a:schemeClr val="bg1"/>
                </a:solidFill>
              </a:rPr>
              <a:t>menghapus</a:t>
            </a:r>
            <a:r>
              <a:rPr lang="en-US" sz="1800" dirty="0">
                <a:solidFill>
                  <a:schemeClr val="bg1"/>
                </a:solidFill>
              </a:rPr>
              <a:t>/</a:t>
            </a:r>
            <a:r>
              <a:rPr lang="en-US" sz="1800" dirty="0" err="1">
                <a:solidFill>
                  <a:schemeClr val="bg1"/>
                </a:solidFill>
              </a:rPr>
              <a:t>mengganti</a:t>
            </a:r>
            <a:r>
              <a:rPr lang="en-US" sz="1800" dirty="0">
                <a:solidFill>
                  <a:schemeClr val="bg1"/>
                </a:solidFill>
              </a:rPr>
              <a:t> </a:t>
            </a:r>
            <a:r>
              <a:rPr lang="en-US" sz="1800" dirty="0" err="1">
                <a:solidFill>
                  <a:schemeClr val="bg1"/>
                </a:solidFill>
              </a:rPr>
              <a:t>sebagian</a:t>
            </a:r>
            <a:r>
              <a:rPr lang="en-US" sz="1800" dirty="0">
                <a:solidFill>
                  <a:schemeClr val="bg1"/>
                </a:solidFill>
              </a:rPr>
              <a:t> </a:t>
            </a:r>
            <a:r>
              <a:rPr lang="en-US" sz="1800" dirty="0" err="1">
                <a:solidFill>
                  <a:schemeClr val="bg1"/>
                </a:solidFill>
              </a:rPr>
              <a:t>materi</a:t>
            </a:r>
            <a:r>
              <a:rPr lang="en-US" sz="1800" dirty="0">
                <a:solidFill>
                  <a:schemeClr val="bg1"/>
                </a:solidFill>
              </a:rPr>
              <a:t> </a:t>
            </a:r>
            <a:r>
              <a:rPr lang="en-US" sz="1800" dirty="0" err="1">
                <a:solidFill>
                  <a:schemeClr val="bg1"/>
                </a:solidFill>
              </a:rPr>
              <a:t>peraturan</a:t>
            </a:r>
            <a:r>
              <a:rPr lang="en-US" sz="1800" dirty="0">
                <a:solidFill>
                  <a:schemeClr val="bg1"/>
                </a:solidFill>
              </a:rPr>
              <a:t> </a:t>
            </a:r>
            <a:r>
              <a:rPr lang="en-US" sz="1800" dirty="0" err="1">
                <a:solidFill>
                  <a:schemeClr val="bg1"/>
                </a:solidFill>
              </a:rPr>
              <a:t>perundang-undangan</a:t>
            </a:r>
            <a:r>
              <a:rPr lang="en-US" sz="1800" dirty="0">
                <a:solidFill>
                  <a:schemeClr val="bg1"/>
                </a:solidFill>
              </a:rPr>
              <a:t> yang </a:t>
            </a:r>
            <a:r>
              <a:rPr lang="en-US" sz="1800" dirty="0" err="1">
                <a:solidFill>
                  <a:schemeClr val="bg1"/>
                </a:solidFill>
              </a:rPr>
              <a:t>telah</a:t>
            </a:r>
            <a:r>
              <a:rPr lang="en-US" sz="1800" dirty="0">
                <a:solidFill>
                  <a:schemeClr val="bg1"/>
                </a:solidFill>
              </a:rPr>
              <a:t> </a:t>
            </a:r>
            <a:r>
              <a:rPr lang="en-US" sz="1800" dirty="0" err="1">
                <a:solidFill>
                  <a:schemeClr val="bg1"/>
                </a:solidFill>
              </a:rPr>
              <a:t>ada</a:t>
            </a:r>
            <a:r>
              <a:rPr lang="en-US" sz="1800" dirty="0">
                <a:solidFill>
                  <a:schemeClr val="bg1"/>
                </a:solidFill>
              </a:rPr>
              <a:t> </a:t>
            </a:r>
            <a:r>
              <a:rPr lang="en-US" sz="1800" dirty="0" err="1">
                <a:solidFill>
                  <a:schemeClr val="bg1"/>
                </a:solidFill>
              </a:rPr>
              <a:t>sebelumnya</a:t>
            </a:r>
            <a:r>
              <a:rPr lang="en-US" sz="1800" dirty="0">
                <a:solidFill>
                  <a:schemeClr val="bg1"/>
                </a:solidFill>
              </a:rPr>
              <a:t>. </a:t>
            </a:r>
            <a:r>
              <a:rPr lang="en-US" sz="1800" dirty="0" err="1">
                <a:solidFill>
                  <a:schemeClr val="bg1"/>
                </a:solidFill>
              </a:rPr>
              <a:t>Perubahan</a:t>
            </a:r>
            <a:r>
              <a:rPr lang="en-US" sz="1800" dirty="0">
                <a:solidFill>
                  <a:schemeClr val="bg1"/>
                </a:solidFill>
              </a:rPr>
              <a:t> </a:t>
            </a:r>
            <a:r>
              <a:rPr lang="en-US" sz="1800" dirty="0" err="1">
                <a:solidFill>
                  <a:schemeClr val="bg1"/>
                </a:solidFill>
              </a:rPr>
              <a:t>peraturan</a:t>
            </a:r>
            <a:r>
              <a:rPr lang="en-US" sz="1800" dirty="0">
                <a:solidFill>
                  <a:schemeClr val="bg1"/>
                </a:solidFill>
              </a:rPr>
              <a:t> </a:t>
            </a:r>
            <a:r>
              <a:rPr lang="en-US" sz="1800" dirty="0" err="1">
                <a:solidFill>
                  <a:schemeClr val="bg1"/>
                </a:solidFill>
              </a:rPr>
              <a:t>perundang-undangan</a:t>
            </a:r>
            <a:r>
              <a:rPr lang="en-US" sz="1800" dirty="0">
                <a:solidFill>
                  <a:schemeClr val="bg1"/>
                </a:solidFill>
              </a:rPr>
              <a:t> </a:t>
            </a:r>
            <a:r>
              <a:rPr lang="en-US" sz="1800" dirty="0" err="1">
                <a:solidFill>
                  <a:schemeClr val="bg1"/>
                </a:solidFill>
              </a:rPr>
              <a:t>dapat</a:t>
            </a:r>
            <a:r>
              <a:rPr lang="en-US" sz="1800" dirty="0">
                <a:solidFill>
                  <a:schemeClr val="bg1"/>
                </a:solidFill>
              </a:rPr>
              <a:t> </a:t>
            </a:r>
            <a:r>
              <a:rPr lang="en-US" sz="1800" dirty="0" err="1">
                <a:solidFill>
                  <a:schemeClr val="bg1"/>
                </a:solidFill>
              </a:rPr>
              <a:t>dilakukan</a:t>
            </a:r>
            <a:r>
              <a:rPr lang="en-US" sz="1800" dirty="0">
                <a:solidFill>
                  <a:schemeClr val="bg1"/>
                </a:solidFill>
              </a:rPr>
              <a:t> </a:t>
            </a:r>
            <a:r>
              <a:rPr lang="en-US" sz="1800" dirty="0" err="1">
                <a:solidFill>
                  <a:schemeClr val="bg1"/>
                </a:solidFill>
              </a:rPr>
              <a:t>terhadap</a:t>
            </a:r>
            <a:r>
              <a:rPr lang="en-US" sz="1800" dirty="0">
                <a:solidFill>
                  <a:schemeClr val="bg1"/>
                </a:solidFill>
              </a:rPr>
              <a:t> </a:t>
            </a:r>
            <a:r>
              <a:rPr lang="en-US" sz="1800" dirty="0" err="1">
                <a:solidFill>
                  <a:schemeClr val="bg1"/>
                </a:solidFill>
              </a:rPr>
              <a:t>seluruh</a:t>
            </a:r>
            <a:r>
              <a:rPr lang="en-US" sz="1800" dirty="0">
                <a:solidFill>
                  <a:schemeClr val="bg1"/>
                </a:solidFill>
              </a:rPr>
              <a:t> </a:t>
            </a:r>
            <a:r>
              <a:rPr lang="en-US" sz="1800" dirty="0" err="1">
                <a:solidFill>
                  <a:schemeClr val="bg1"/>
                </a:solidFill>
              </a:rPr>
              <a:t>atau</a:t>
            </a:r>
            <a:r>
              <a:rPr lang="en-US" sz="1800" dirty="0">
                <a:solidFill>
                  <a:schemeClr val="bg1"/>
                </a:solidFill>
              </a:rPr>
              <a:t> </a:t>
            </a:r>
            <a:r>
              <a:rPr lang="en-US" sz="1800" dirty="0" err="1">
                <a:solidFill>
                  <a:schemeClr val="bg1"/>
                </a:solidFill>
              </a:rPr>
              <a:t>sebagian</a:t>
            </a:r>
            <a:r>
              <a:rPr lang="en-US" sz="1800" dirty="0">
                <a:solidFill>
                  <a:schemeClr val="bg1"/>
                </a:solidFill>
              </a:rPr>
              <a:t> </a:t>
            </a:r>
            <a:r>
              <a:rPr lang="en-US" sz="1800" dirty="0" err="1">
                <a:solidFill>
                  <a:schemeClr val="bg1"/>
                </a:solidFill>
              </a:rPr>
              <a:t>buku</a:t>
            </a:r>
            <a:r>
              <a:rPr lang="en-US" sz="1800" dirty="0">
                <a:solidFill>
                  <a:schemeClr val="bg1"/>
                </a:solidFill>
              </a:rPr>
              <a:t>, </a:t>
            </a:r>
            <a:r>
              <a:rPr lang="en-US" sz="1800" dirty="0" err="1">
                <a:solidFill>
                  <a:schemeClr val="bg1"/>
                </a:solidFill>
              </a:rPr>
              <a:t>bab</a:t>
            </a:r>
            <a:r>
              <a:rPr lang="en-US" sz="1800" dirty="0">
                <a:solidFill>
                  <a:schemeClr val="bg1"/>
                </a:solidFill>
              </a:rPr>
              <a:t>, </a:t>
            </a:r>
            <a:r>
              <a:rPr lang="en-US" sz="1800" dirty="0" err="1">
                <a:solidFill>
                  <a:schemeClr val="bg1"/>
                </a:solidFill>
              </a:rPr>
              <a:t>bagian</a:t>
            </a:r>
            <a:r>
              <a:rPr lang="en-US" sz="1800" dirty="0">
                <a:solidFill>
                  <a:schemeClr val="bg1"/>
                </a:solidFill>
              </a:rPr>
              <a:t>, </a:t>
            </a:r>
            <a:r>
              <a:rPr lang="en-US" sz="1800" dirty="0" err="1">
                <a:solidFill>
                  <a:schemeClr val="bg1"/>
                </a:solidFill>
              </a:rPr>
              <a:t>paragraf</a:t>
            </a:r>
            <a:r>
              <a:rPr lang="en-US" sz="1800" dirty="0">
                <a:solidFill>
                  <a:schemeClr val="bg1"/>
                </a:solidFill>
              </a:rPr>
              <a:t>, </a:t>
            </a:r>
            <a:r>
              <a:rPr lang="en-US" sz="1800" dirty="0" err="1">
                <a:solidFill>
                  <a:schemeClr val="bg1"/>
                </a:solidFill>
              </a:rPr>
              <a:t>pasal</a:t>
            </a:r>
            <a:r>
              <a:rPr lang="en-US" sz="1800" dirty="0">
                <a:solidFill>
                  <a:schemeClr val="bg1"/>
                </a:solidFill>
              </a:rPr>
              <a:t>, </a:t>
            </a:r>
            <a:r>
              <a:rPr lang="en-US" sz="1800" dirty="0" err="1">
                <a:solidFill>
                  <a:schemeClr val="bg1"/>
                </a:solidFill>
              </a:rPr>
              <a:t>dan</a:t>
            </a:r>
            <a:r>
              <a:rPr lang="en-US" sz="1800" dirty="0">
                <a:solidFill>
                  <a:schemeClr val="bg1"/>
                </a:solidFill>
              </a:rPr>
              <a:t>/</a:t>
            </a:r>
            <a:r>
              <a:rPr lang="en-US" sz="1800" dirty="0" err="1">
                <a:solidFill>
                  <a:schemeClr val="bg1"/>
                </a:solidFill>
              </a:rPr>
              <a:t>atau</a:t>
            </a:r>
            <a:r>
              <a:rPr lang="en-US" sz="1800" dirty="0">
                <a:solidFill>
                  <a:schemeClr val="bg1"/>
                </a:solidFill>
              </a:rPr>
              <a:t> </a:t>
            </a:r>
            <a:r>
              <a:rPr lang="en-US" sz="1800" dirty="0" err="1">
                <a:solidFill>
                  <a:schemeClr val="bg1"/>
                </a:solidFill>
              </a:rPr>
              <a:t>ayat</a:t>
            </a:r>
            <a:r>
              <a:rPr lang="en-US" sz="1800" dirty="0">
                <a:solidFill>
                  <a:schemeClr val="bg1"/>
                </a:solidFill>
              </a:rPr>
              <a:t>, kata, </a:t>
            </a:r>
            <a:r>
              <a:rPr lang="en-US" sz="1800" dirty="0" err="1">
                <a:solidFill>
                  <a:schemeClr val="bg1"/>
                </a:solidFill>
              </a:rPr>
              <a:t>frasa</a:t>
            </a:r>
            <a:r>
              <a:rPr lang="en-US" sz="1800" dirty="0">
                <a:solidFill>
                  <a:schemeClr val="bg1"/>
                </a:solidFill>
              </a:rPr>
              <a:t>, </a:t>
            </a:r>
            <a:r>
              <a:rPr lang="en-US" sz="1800" dirty="0" err="1">
                <a:solidFill>
                  <a:schemeClr val="bg1"/>
                </a:solidFill>
              </a:rPr>
              <a:t>istilah</a:t>
            </a:r>
            <a:r>
              <a:rPr lang="en-US" sz="1800" dirty="0">
                <a:solidFill>
                  <a:schemeClr val="bg1"/>
                </a:solidFill>
              </a:rPr>
              <a:t>, </a:t>
            </a:r>
            <a:r>
              <a:rPr lang="en-US" sz="1800" dirty="0" err="1">
                <a:solidFill>
                  <a:schemeClr val="bg1"/>
                </a:solidFill>
              </a:rPr>
              <a:t>kalimat</a:t>
            </a:r>
            <a:r>
              <a:rPr lang="en-US" sz="1800" dirty="0">
                <a:solidFill>
                  <a:schemeClr val="bg1"/>
                </a:solidFill>
              </a:rPr>
              <a:t>, </a:t>
            </a:r>
            <a:r>
              <a:rPr lang="en-US" sz="1800" dirty="0" err="1">
                <a:solidFill>
                  <a:schemeClr val="bg1"/>
                </a:solidFill>
              </a:rPr>
              <a:t>angka</a:t>
            </a:r>
            <a:r>
              <a:rPr lang="en-US" sz="1800" dirty="0">
                <a:solidFill>
                  <a:schemeClr val="bg1"/>
                </a:solidFill>
              </a:rPr>
              <a:t>, </a:t>
            </a:r>
            <a:r>
              <a:rPr lang="en-US" sz="1800" dirty="0" err="1">
                <a:solidFill>
                  <a:schemeClr val="bg1"/>
                </a:solidFill>
              </a:rPr>
              <a:t>dan</a:t>
            </a:r>
            <a:r>
              <a:rPr lang="en-US" sz="1800" dirty="0">
                <a:solidFill>
                  <a:schemeClr val="bg1"/>
                </a:solidFill>
              </a:rPr>
              <a:t>/</a:t>
            </a:r>
            <a:r>
              <a:rPr lang="en-US" sz="1800" dirty="0" err="1">
                <a:solidFill>
                  <a:schemeClr val="bg1"/>
                </a:solidFill>
              </a:rPr>
              <a:t>atau</a:t>
            </a:r>
            <a:r>
              <a:rPr lang="en-US" sz="1800" dirty="0">
                <a:solidFill>
                  <a:schemeClr val="bg1"/>
                </a:solidFill>
              </a:rPr>
              <a:t> </a:t>
            </a:r>
            <a:r>
              <a:rPr lang="en-US" sz="1800" dirty="0" err="1">
                <a:solidFill>
                  <a:schemeClr val="bg1"/>
                </a:solidFill>
              </a:rPr>
              <a:t>tanda</a:t>
            </a:r>
            <a:r>
              <a:rPr lang="en-US" sz="1800" dirty="0">
                <a:solidFill>
                  <a:schemeClr val="bg1"/>
                </a:solidFill>
              </a:rPr>
              <a:t> </a:t>
            </a:r>
            <a:r>
              <a:rPr lang="en-US" sz="1800" dirty="0" err="1">
                <a:solidFill>
                  <a:schemeClr val="bg1"/>
                </a:solidFill>
              </a:rPr>
              <a:t>baca</a:t>
            </a:r>
            <a:endParaRPr lang="en-US" sz="1800" dirty="0">
              <a:solidFill>
                <a:schemeClr val="bg1"/>
              </a:solidFill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59336" y="1892855"/>
            <a:ext cx="4417594" cy="33032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21947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34"/>
          <p:cNvSpPr txBox="1"/>
          <p:nvPr/>
        </p:nvSpPr>
        <p:spPr>
          <a:xfrm>
            <a:off x="1" y="177801"/>
            <a:ext cx="12191999" cy="535820"/>
          </a:xfrm>
          <a:prstGeom prst="rect">
            <a:avLst/>
          </a:prstGeom>
          <a:solidFill>
            <a:srgbClr val="2C987E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124171" tIns="62087" rIns="124171" bIns="62087" rtlCol="0">
            <a:spAutoFit/>
          </a:bodyPr>
          <a:lstStyle/>
          <a:p>
            <a:pPr marL="0" lvl="1">
              <a:tabLst>
                <a:tab pos="922890" algn="l"/>
              </a:tabLst>
            </a:pPr>
            <a:r>
              <a:rPr lang="en-US" sz="2667" b="1" dirty="0" smtClean="0">
                <a:solidFill>
                  <a:schemeClr val="bg1"/>
                </a:solidFill>
                <a:latin typeface="Candara" pitchFamily="34" charset="0"/>
              </a:rPr>
              <a:t>C. </a:t>
            </a:r>
            <a:r>
              <a:rPr lang="en-US" sz="2667" b="1" dirty="0" err="1" smtClean="0">
                <a:solidFill>
                  <a:schemeClr val="bg1"/>
                </a:solidFill>
                <a:latin typeface="Candara" pitchFamily="34" charset="0"/>
              </a:rPr>
              <a:t>Hubungan</a:t>
            </a:r>
            <a:r>
              <a:rPr lang="en-US" sz="2667" b="1" dirty="0" smtClean="0">
                <a:solidFill>
                  <a:schemeClr val="bg1"/>
                </a:solidFill>
                <a:latin typeface="Candara" pitchFamily="34" charset="0"/>
              </a:rPr>
              <a:t> </a:t>
            </a:r>
            <a:r>
              <a:rPr lang="en-US" sz="2667" b="1" dirty="0" err="1" smtClean="0">
                <a:solidFill>
                  <a:schemeClr val="bg1"/>
                </a:solidFill>
                <a:latin typeface="Candara" pitchFamily="34" charset="0"/>
              </a:rPr>
              <a:t>Antarperaturan</a:t>
            </a:r>
            <a:r>
              <a:rPr lang="en-US" sz="2667" b="1" dirty="0" smtClean="0">
                <a:solidFill>
                  <a:schemeClr val="bg1"/>
                </a:solidFill>
                <a:latin typeface="Candara" pitchFamily="34" charset="0"/>
              </a:rPr>
              <a:t> </a:t>
            </a:r>
            <a:r>
              <a:rPr lang="en-US" sz="2667" b="1" dirty="0" err="1" smtClean="0">
                <a:solidFill>
                  <a:schemeClr val="bg1"/>
                </a:solidFill>
                <a:latin typeface="Candara" pitchFamily="34" charset="0"/>
              </a:rPr>
              <a:t>Perundang-undangan</a:t>
            </a:r>
            <a:endParaRPr lang="en-US" sz="2667" b="1" dirty="0">
              <a:solidFill>
                <a:schemeClr val="bg1"/>
              </a:solidFill>
              <a:latin typeface="Candara" pitchFamily="34" charset="0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0" y="5736169"/>
            <a:ext cx="12192000" cy="1121834"/>
            <a:chOff x="0" y="4302125"/>
            <a:chExt cx="9144000" cy="841375"/>
          </a:xfrm>
        </p:grpSpPr>
        <p:grpSp>
          <p:nvGrpSpPr>
            <p:cNvPr id="7" name="Group 6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9" name="Group 8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11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12" name="TextBox 16"/>
                <p:cNvSpPr txBox="1"/>
                <p:nvPr/>
              </p:nvSpPr>
              <p:spPr>
                <a:xfrm>
                  <a:off x="2057400" y="4732407"/>
                  <a:ext cx="5334000" cy="330908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id-ID" sz="2267" b="1" dirty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PENDIDIKAN PANCASILA</a:t>
                  </a:r>
                  <a:endParaRPr lang="en-US" sz="2267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pic>
            <p:nvPicPr>
              <p:cNvPr id="10" name="Picture 9" descr="A picture containing text&#10;&#10;Description automatically generated">
                <a:extLst>
                  <a:ext uri="{FF2B5EF4-FFF2-40B4-BE49-F238E27FC236}">
                    <a16:creationId xmlns="" xmlns:a16="http://schemas.microsoft.com/office/drawing/2014/main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8873"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8" name="Rectangle 7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/>
                <a:t>SMA/MA</a:t>
              </a:r>
            </a:p>
          </p:txBody>
        </p:sp>
      </p:grpSp>
      <p:sp>
        <p:nvSpPr>
          <p:cNvPr id="13" name="Rectangle 12"/>
          <p:cNvSpPr/>
          <p:nvPr/>
        </p:nvSpPr>
        <p:spPr>
          <a:xfrm>
            <a:off x="0" y="792024"/>
            <a:ext cx="11480800" cy="461665"/>
          </a:xfrm>
          <a:prstGeom prst="rect">
            <a:avLst/>
          </a:prstGeom>
          <a:solidFill>
            <a:srgbClr val="2C987E"/>
          </a:solidFill>
        </p:spPr>
        <p:txBody>
          <a:bodyPr wrap="square">
            <a:spAutoFit/>
          </a:bodyPr>
          <a:lstStyle/>
          <a:p>
            <a:r>
              <a:rPr lang="en-US" sz="2400" b="1" noProof="1" smtClean="0">
                <a:solidFill>
                  <a:schemeClr val="bg1"/>
                </a:solidFill>
                <a:latin typeface="Candara" pitchFamily="34" charset="0"/>
                <a:ea typeface="Tahoma" pitchFamily="34" charset="0"/>
                <a:cs typeface="Calibri" pitchFamily="34" charset="0"/>
              </a:rPr>
              <a:t>3. Menganalisis Peraturan Perundang-undangan</a:t>
            </a:r>
            <a:endParaRPr lang="id-ID" sz="2400" noProof="1">
              <a:solidFill>
                <a:schemeClr val="bg1"/>
              </a:solidFill>
              <a:latin typeface="Candara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0" y="1253689"/>
            <a:ext cx="7176655" cy="504339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Content Placeholder 15"/>
          <p:cNvSpPr>
            <a:spLocks noGrp="1"/>
          </p:cNvSpPr>
          <p:nvPr>
            <p:ph sz="half" idx="2"/>
          </p:nvPr>
        </p:nvSpPr>
        <p:spPr>
          <a:xfrm>
            <a:off x="-1" y="1312369"/>
            <a:ext cx="7176655" cy="4997510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US" sz="1900" b="1" dirty="0" err="1">
                <a:solidFill>
                  <a:schemeClr val="bg1"/>
                </a:solidFill>
              </a:rPr>
              <a:t>Ketidaksesuian</a:t>
            </a:r>
            <a:r>
              <a:rPr lang="en-US" sz="1900" b="1" dirty="0">
                <a:solidFill>
                  <a:schemeClr val="bg1"/>
                </a:solidFill>
              </a:rPr>
              <a:t> </a:t>
            </a:r>
            <a:r>
              <a:rPr lang="en-US" sz="1900" b="1" dirty="0" err="1">
                <a:solidFill>
                  <a:schemeClr val="bg1"/>
                </a:solidFill>
              </a:rPr>
              <a:t>Peraturan</a:t>
            </a:r>
            <a:r>
              <a:rPr lang="en-US" sz="1900" b="1" dirty="0">
                <a:solidFill>
                  <a:schemeClr val="bg1"/>
                </a:solidFill>
              </a:rPr>
              <a:t> </a:t>
            </a:r>
            <a:r>
              <a:rPr lang="en-US" sz="1900" b="1" dirty="0" err="1">
                <a:solidFill>
                  <a:schemeClr val="bg1"/>
                </a:solidFill>
              </a:rPr>
              <a:t>Perundang-undangan</a:t>
            </a:r>
            <a:endParaRPr lang="en-US" sz="1900" b="1" dirty="0">
              <a:solidFill>
                <a:schemeClr val="bg1"/>
              </a:solidFill>
            </a:endParaRPr>
          </a:p>
          <a:p>
            <a:pPr marL="0" indent="0" algn="just">
              <a:lnSpc>
                <a:spcPct val="150000"/>
              </a:lnSpc>
              <a:buNone/>
            </a:pPr>
            <a:r>
              <a:rPr lang="en-US" sz="1900" dirty="0" err="1">
                <a:solidFill>
                  <a:schemeClr val="bg1"/>
                </a:solidFill>
              </a:rPr>
              <a:t>Bentuk</a:t>
            </a:r>
            <a:r>
              <a:rPr lang="en-US" sz="1900" dirty="0">
                <a:solidFill>
                  <a:schemeClr val="bg1"/>
                </a:solidFill>
              </a:rPr>
              <a:t> </a:t>
            </a:r>
            <a:r>
              <a:rPr lang="en-US" sz="1900" dirty="0" err="1">
                <a:solidFill>
                  <a:schemeClr val="bg1"/>
                </a:solidFill>
              </a:rPr>
              <a:t>ketidaksesuaian</a:t>
            </a:r>
            <a:r>
              <a:rPr lang="en-US" sz="1900" dirty="0">
                <a:solidFill>
                  <a:schemeClr val="bg1"/>
                </a:solidFill>
              </a:rPr>
              <a:t> </a:t>
            </a:r>
            <a:r>
              <a:rPr lang="en-US" sz="1900" dirty="0" err="1">
                <a:solidFill>
                  <a:schemeClr val="bg1"/>
                </a:solidFill>
              </a:rPr>
              <a:t>antarperaturan</a:t>
            </a:r>
            <a:r>
              <a:rPr lang="en-US" sz="1900" dirty="0">
                <a:solidFill>
                  <a:schemeClr val="bg1"/>
                </a:solidFill>
              </a:rPr>
              <a:t> </a:t>
            </a:r>
            <a:r>
              <a:rPr lang="en-US" sz="1900" dirty="0" err="1">
                <a:solidFill>
                  <a:schemeClr val="bg1"/>
                </a:solidFill>
              </a:rPr>
              <a:t>perundang-undangan</a:t>
            </a:r>
            <a:r>
              <a:rPr lang="en-US" sz="1900" dirty="0">
                <a:solidFill>
                  <a:schemeClr val="bg1"/>
                </a:solidFill>
              </a:rPr>
              <a:t> </a:t>
            </a:r>
            <a:r>
              <a:rPr lang="en-US" sz="1900" dirty="0" err="1">
                <a:solidFill>
                  <a:schemeClr val="bg1"/>
                </a:solidFill>
              </a:rPr>
              <a:t>dapat</a:t>
            </a:r>
            <a:r>
              <a:rPr lang="en-US" sz="1900" dirty="0">
                <a:solidFill>
                  <a:schemeClr val="bg1"/>
                </a:solidFill>
              </a:rPr>
              <a:t> </a:t>
            </a:r>
            <a:r>
              <a:rPr lang="en-US" sz="1900" dirty="0" err="1">
                <a:solidFill>
                  <a:schemeClr val="bg1"/>
                </a:solidFill>
              </a:rPr>
              <a:t>berupa</a:t>
            </a:r>
            <a:r>
              <a:rPr lang="en-US" sz="1900" dirty="0">
                <a:solidFill>
                  <a:schemeClr val="bg1"/>
                </a:solidFill>
              </a:rPr>
              <a:t> </a:t>
            </a:r>
            <a:r>
              <a:rPr lang="en-US" sz="1900" dirty="0" err="1">
                <a:solidFill>
                  <a:schemeClr val="bg1"/>
                </a:solidFill>
              </a:rPr>
              <a:t>materi</a:t>
            </a:r>
            <a:r>
              <a:rPr lang="en-US" sz="1900" dirty="0">
                <a:solidFill>
                  <a:schemeClr val="bg1"/>
                </a:solidFill>
              </a:rPr>
              <a:t> </a:t>
            </a:r>
            <a:r>
              <a:rPr lang="en-US" sz="1900" dirty="0" err="1">
                <a:solidFill>
                  <a:schemeClr val="bg1"/>
                </a:solidFill>
              </a:rPr>
              <a:t>produk</a:t>
            </a:r>
            <a:r>
              <a:rPr lang="en-US" sz="1900" dirty="0">
                <a:solidFill>
                  <a:schemeClr val="bg1"/>
                </a:solidFill>
              </a:rPr>
              <a:t> </a:t>
            </a:r>
            <a:r>
              <a:rPr lang="en-US" sz="1900" dirty="0" err="1">
                <a:solidFill>
                  <a:schemeClr val="bg1"/>
                </a:solidFill>
              </a:rPr>
              <a:t>peraturan</a:t>
            </a:r>
            <a:r>
              <a:rPr lang="en-US" sz="1900" dirty="0">
                <a:solidFill>
                  <a:schemeClr val="bg1"/>
                </a:solidFill>
              </a:rPr>
              <a:t> </a:t>
            </a:r>
            <a:r>
              <a:rPr lang="en-US" sz="1900" dirty="0" err="1">
                <a:solidFill>
                  <a:schemeClr val="bg1"/>
                </a:solidFill>
              </a:rPr>
              <a:t>perundang-undangan</a:t>
            </a:r>
            <a:r>
              <a:rPr lang="en-US" sz="1900" dirty="0">
                <a:solidFill>
                  <a:schemeClr val="bg1"/>
                </a:solidFill>
              </a:rPr>
              <a:t> yang </a:t>
            </a:r>
            <a:r>
              <a:rPr lang="en-US" sz="1900" dirty="0" err="1">
                <a:solidFill>
                  <a:schemeClr val="bg1"/>
                </a:solidFill>
              </a:rPr>
              <a:t>lebih</a:t>
            </a:r>
            <a:r>
              <a:rPr lang="en-US" sz="1900" dirty="0">
                <a:solidFill>
                  <a:schemeClr val="bg1"/>
                </a:solidFill>
              </a:rPr>
              <a:t> </a:t>
            </a:r>
            <a:r>
              <a:rPr lang="en-US" sz="1900" dirty="0" err="1">
                <a:solidFill>
                  <a:schemeClr val="bg1"/>
                </a:solidFill>
              </a:rPr>
              <a:t>rendah</a:t>
            </a:r>
            <a:r>
              <a:rPr lang="en-US" sz="1900" dirty="0">
                <a:solidFill>
                  <a:schemeClr val="bg1"/>
                </a:solidFill>
              </a:rPr>
              <a:t> </a:t>
            </a:r>
            <a:r>
              <a:rPr lang="en-US" sz="1900" dirty="0" err="1">
                <a:solidFill>
                  <a:schemeClr val="bg1"/>
                </a:solidFill>
              </a:rPr>
              <a:t>bertentangan</a:t>
            </a:r>
            <a:r>
              <a:rPr lang="en-US" sz="1900" dirty="0">
                <a:solidFill>
                  <a:schemeClr val="bg1"/>
                </a:solidFill>
              </a:rPr>
              <a:t> </a:t>
            </a:r>
            <a:r>
              <a:rPr lang="en-US" sz="1900" dirty="0" err="1">
                <a:solidFill>
                  <a:schemeClr val="bg1"/>
                </a:solidFill>
              </a:rPr>
              <a:t>dengan</a:t>
            </a:r>
            <a:r>
              <a:rPr lang="en-US" sz="1900" dirty="0">
                <a:solidFill>
                  <a:schemeClr val="bg1"/>
                </a:solidFill>
              </a:rPr>
              <a:t> </a:t>
            </a:r>
            <a:r>
              <a:rPr lang="en-US" sz="1900" dirty="0" err="1">
                <a:solidFill>
                  <a:schemeClr val="bg1"/>
                </a:solidFill>
              </a:rPr>
              <a:t>peraturan</a:t>
            </a:r>
            <a:r>
              <a:rPr lang="en-US" sz="1900" dirty="0">
                <a:solidFill>
                  <a:schemeClr val="bg1"/>
                </a:solidFill>
              </a:rPr>
              <a:t> </a:t>
            </a:r>
            <a:r>
              <a:rPr lang="en-US" sz="1900" dirty="0" err="1">
                <a:solidFill>
                  <a:schemeClr val="bg1"/>
                </a:solidFill>
              </a:rPr>
              <a:t>perundang-undangan</a:t>
            </a:r>
            <a:r>
              <a:rPr lang="en-US" sz="1900" dirty="0">
                <a:solidFill>
                  <a:schemeClr val="bg1"/>
                </a:solidFill>
              </a:rPr>
              <a:t> yang </a:t>
            </a:r>
            <a:r>
              <a:rPr lang="en-US" sz="1900" dirty="0" err="1">
                <a:solidFill>
                  <a:schemeClr val="bg1"/>
                </a:solidFill>
              </a:rPr>
              <a:t>lebih</a:t>
            </a:r>
            <a:r>
              <a:rPr lang="en-US" sz="1900" dirty="0">
                <a:solidFill>
                  <a:schemeClr val="bg1"/>
                </a:solidFill>
              </a:rPr>
              <a:t> </a:t>
            </a:r>
            <a:r>
              <a:rPr lang="en-US" sz="1900" dirty="0" err="1">
                <a:solidFill>
                  <a:schemeClr val="bg1"/>
                </a:solidFill>
              </a:rPr>
              <a:t>tinggi</a:t>
            </a:r>
            <a:r>
              <a:rPr lang="en-US" sz="1900" dirty="0">
                <a:solidFill>
                  <a:schemeClr val="bg1"/>
                </a:solidFill>
              </a:rPr>
              <a:t>. </a:t>
            </a:r>
            <a:r>
              <a:rPr lang="en-US" sz="1900" dirty="0" err="1">
                <a:solidFill>
                  <a:schemeClr val="bg1"/>
                </a:solidFill>
              </a:rPr>
              <a:t>Materi</a:t>
            </a:r>
            <a:r>
              <a:rPr lang="en-US" sz="1900" dirty="0">
                <a:solidFill>
                  <a:schemeClr val="bg1"/>
                </a:solidFill>
              </a:rPr>
              <a:t> yang </a:t>
            </a:r>
            <a:r>
              <a:rPr lang="en-US" sz="1900" dirty="0" err="1">
                <a:solidFill>
                  <a:schemeClr val="bg1"/>
                </a:solidFill>
              </a:rPr>
              <a:t>telah</a:t>
            </a:r>
            <a:r>
              <a:rPr lang="en-US" sz="1900" dirty="0">
                <a:solidFill>
                  <a:schemeClr val="bg1"/>
                </a:solidFill>
              </a:rPr>
              <a:t> </a:t>
            </a:r>
            <a:r>
              <a:rPr lang="en-US" sz="1900" dirty="0" err="1">
                <a:solidFill>
                  <a:schemeClr val="bg1"/>
                </a:solidFill>
              </a:rPr>
              <a:t>ditetapkan</a:t>
            </a:r>
            <a:r>
              <a:rPr lang="en-US" sz="1900" dirty="0">
                <a:solidFill>
                  <a:schemeClr val="bg1"/>
                </a:solidFill>
              </a:rPr>
              <a:t> </a:t>
            </a:r>
            <a:r>
              <a:rPr lang="en-US" sz="1900" dirty="0" err="1">
                <a:solidFill>
                  <a:schemeClr val="bg1"/>
                </a:solidFill>
              </a:rPr>
              <a:t>dan</a:t>
            </a:r>
            <a:r>
              <a:rPr lang="en-US" sz="1900" dirty="0">
                <a:solidFill>
                  <a:schemeClr val="bg1"/>
                </a:solidFill>
              </a:rPr>
              <a:t> </a:t>
            </a:r>
            <a:r>
              <a:rPr lang="en-US" sz="1900" dirty="0" err="1">
                <a:solidFill>
                  <a:schemeClr val="bg1"/>
                </a:solidFill>
              </a:rPr>
              <a:t>diduga</a:t>
            </a:r>
            <a:r>
              <a:rPr lang="en-US" sz="1900" dirty="0">
                <a:solidFill>
                  <a:schemeClr val="bg1"/>
                </a:solidFill>
              </a:rPr>
              <a:t> </a:t>
            </a:r>
            <a:r>
              <a:rPr lang="en-US" sz="1900" dirty="0" err="1">
                <a:solidFill>
                  <a:schemeClr val="bg1"/>
                </a:solidFill>
              </a:rPr>
              <a:t>bertentangan</a:t>
            </a:r>
            <a:r>
              <a:rPr lang="en-US" sz="1900" dirty="0">
                <a:solidFill>
                  <a:schemeClr val="bg1"/>
                </a:solidFill>
              </a:rPr>
              <a:t> </a:t>
            </a:r>
            <a:r>
              <a:rPr lang="en-US" sz="1900" dirty="0" err="1">
                <a:solidFill>
                  <a:schemeClr val="bg1"/>
                </a:solidFill>
              </a:rPr>
              <a:t>dengan</a:t>
            </a:r>
            <a:r>
              <a:rPr lang="en-US" sz="1900" dirty="0">
                <a:solidFill>
                  <a:schemeClr val="bg1"/>
                </a:solidFill>
              </a:rPr>
              <a:t> </a:t>
            </a:r>
            <a:r>
              <a:rPr lang="en-US" sz="1900" dirty="0" err="1">
                <a:solidFill>
                  <a:schemeClr val="bg1"/>
                </a:solidFill>
              </a:rPr>
              <a:t>peraturan</a:t>
            </a:r>
            <a:r>
              <a:rPr lang="en-US" sz="1900" dirty="0">
                <a:solidFill>
                  <a:schemeClr val="bg1"/>
                </a:solidFill>
              </a:rPr>
              <a:t> </a:t>
            </a:r>
            <a:r>
              <a:rPr lang="en-US" sz="1900" dirty="0" err="1">
                <a:solidFill>
                  <a:schemeClr val="bg1"/>
                </a:solidFill>
              </a:rPr>
              <a:t>perundang-undangan</a:t>
            </a:r>
            <a:r>
              <a:rPr lang="en-US" sz="1900" dirty="0">
                <a:solidFill>
                  <a:schemeClr val="bg1"/>
                </a:solidFill>
              </a:rPr>
              <a:t> yang </a:t>
            </a:r>
            <a:r>
              <a:rPr lang="en-US" sz="1900" dirty="0" err="1">
                <a:solidFill>
                  <a:schemeClr val="bg1"/>
                </a:solidFill>
              </a:rPr>
              <a:t>lebih</a:t>
            </a:r>
            <a:r>
              <a:rPr lang="en-US" sz="1900" dirty="0">
                <a:solidFill>
                  <a:schemeClr val="bg1"/>
                </a:solidFill>
              </a:rPr>
              <a:t> </a:t>
            </a:r>
            <a:r>
              <a:rPr lang="en-US" sz="1900" dirty="0" err="1">
                <a:solidFill>
                  <a:schemeClr val="bg1"/>
                </a:solidFill>
              </a:rPr>
              <a:t>tinggi</a:t>
            </a:r>
            <a:r>
              <a:rPr lang="en-US" sz="1900" dirty="0">
                <a:solidFill>
                  <a:schemeClr val="bg1"/>
                </a:solidFill>
              </a:rPr>
              <a:t>, </a:t>
            </a:r>
            <a:r>
              <a:rPr lang="en-US" sz="1900" dirty="0" err="1">
                <a:solidFill>
                  <a:schemeClr val="bg1"/>
                </a:solidFill>
              </a:rPr>
              <a:t>misalnya</a:t>
            </a:r>
            <a:r>
              <a:rPr lang="en-US" sz="1900" dirty="0">
                <a:solidFill>
                  <a:schemeClr val="bg1"/>
                </a:solidFill>
              </a:rPr>
              <a:t> UU yang </a:t>
            </a:r>
            <a:r>
              <a:rPr lang="en-US" sz="1900" dirty="0" err="1">
                <a:solidFill>
                  <a:schemeClr val="bg1"/>
                </a:solidFill>
              </a:rPr>
              <a:t>bertentangan</a:t>
            </a:r>
            <a:r>
              <a:rPr lang="en-US" sz="1900" dirty="0">
                <a:solidFill>
                  <a:schemeClr val="bg1"/>
                </a:solidFill>
              </a:rPr>
              <a:t> </a:t>
            </a:r>
            <a:r>
              <a:rPr lang="en-US" sz="1900" dirty="0" err="1">
                <a:solidFill>
                  <a:schemeClr val="bg1"/>
                </a:solidFill>
              </a:rPr>
              <a:t>dengan</a:t>
            </a:r>
            <a:r>
              <a:rPr lang="en-US" sz="1900" dirty="0">
                <a:solidFill>
                  <a:schemeClr val="bg1"/>
                </a:solidFill>
              </a:rPr>
              <a:t> UUD NRI </a:t>
            </a:r>
            <a:r>
              <a:rPr lang="en-US" sz="1900" dirty="0" err="1">
                <a:solidFill>
                  <a:schemeClr val="bg1"/>
                </a:solidFill>
              </a:rPr>
              <a:t>Tahun</a:t>
            </a:r>
            <a:r>
              <a:rPr lang="en-US" sz="1900" dirty="0">
                <a:solidFill>
                  <a:schemeClr val="bg1"/>
                </a:solidFill>
              </a:rPr>
              <a:t> 1945, </a:t>
            </a:r>
            <a:r>
              <a:rPr lang="en-US" sz="1900" dirty="0" err="1">
                <a:solidFill>
                  <a:schemeClr val="bg1"/>
                </a:solidFill>
              </a:rPr>
              <a:t>akan</a:t>
            </a:r>
            <a:r>
              <a:rPr lang="en-US" sz="1900" dirty="0">
                <a:solidFill>
                  <a:schemeClr val="bg1"/>
                </a:solidFill>
              </a:rPr>
              <a:t> </a:t>
            </a:r>
            <a:r>
              <a:rPr lang="en-US" sz="1900" dirty="0" err="1">
                <a:solidFill>
                  <a:schemeClr val="bg1"/>
                </a:solidFill>
              </a:rPr>
              <a:t>dilakukan</a:t>
            </a:r>
            <a:r>
              <a:rPr lang="en-US" sz="1900" dirty="0">
                <a:solidFill>
                  <a:schemeClr val="bg1"/>
                </a:solidFill>
              </a:rPr>
              <a:t> </a:t>
            </a:r>
            <a:r>
              <a:rPr lang="en-US" sz="1900" i="1" dirty="0">
                <a:solidFill>
                  <a:schemeClr val="bg1"/>
                </a:solidFill>
              </a:rPr>
              <a:t>judicial review </a:t>
            </a:r>
            <a:r>
              <a:rPr lang="en-US" sz="1900" dirty="0" err="1">
                <a:solidFill>
                  <a:schemeClr val="bg1"/>
                </a:solidFill>
              </a:rPr>
              <a:t>atau</a:t>
            </a:r>
            <a:r>
              <a:rPr lang="en-US" sz="1900" dirty="0">
                <a:solidFill>
                  <a:schemeClr val="bg1"/>
                </a:solidFill>
              </a:rPr>
              <a:t> </a:t>
            </a:r>
            <a:r>
              <a:rPr lang="en-US" sz="1900" dirty="0" err="1">
                <a:solidFill>
                  <a:schemeClr val="bg1"/>
                </a:solidFill>
              </a:rPr>
              <a:t>pengujian</a:t>
            </a:r>
            <a:r>
              <a:rPr lang="en-US" sz="1900" dirty="0">
                <a:solidFill>
                  <a:schemeClr val="bg1"/>
                </a:solidFill>
              </a:rPr>
              <a:t> </a:t>
            </a:r>
            <a:r>
              <a:rPr lang="en-US" sz="1900" dirty="0" err="1">
                <a:solidFill>
                  <a:schemeClr val="bg1"/>
                </a:solidFill>
              </a:rPr>
              <a:t>oleh</a:t>
            </a:r>
            <a:r>
              <a:rPr lang="en-US" sz="1900" dirty="0">
                <a:solidFill>
                  <a:schemeClr val="bg1"/>
                </a:solidFill>
              </a:rPr>
              <a:t> </a:t>
            </a:r>
            <a:r>
              <a:rPr lang="en-US" sz="1900" dirty="0" err="1">
                <a:solidFill>
                  <a:schemeClr val="bg1"/>
                </a:solidFill>
              </a:rPr>
              <a:t>Mahkamah</a:t>
            </a:r>
            <a:r>
              <a:rPr lang="en-US" sz="1900" dirty="0">
                <a:solidFill>
                  <a:schemeClr val="bg1"/>
                </a:solidFill>
              </a:rPr>
              <a:t> </a:t>
            </a:r>
            <a:r>
              <a:rPr lang="en-US" sz="1900" dirty="0" err="1">
                <a:solidFill>
                  <a:schemeClr val="bg1"/>
                </a:solidFill>
              </a:rPr>
              <a:t>Konstitusi</a:t>
            </a:r>
            <a:r>
              <a:rPr lang="en-US" sz="1900" dirty="0">
                <a:solidFill>
                  <a:schemeClr val="bg1"/>
                </a:solidFill>
              </a:rPr>
              <a:t>. </a:t>
            </a:r>
            <a:r>
              <a:rPr lang="en-US" sz="1900" dirty="0" err="1">
                <a:solidFill>
                  <a:schemeClr val="bg1"/>
                </a:solidFill>
              </a:rPr>
              <a:t>Keputusan</a:t>
            </a:r>
            <a:r>
              <a:rPr lang="en-US" sz="1900" dirty="0">
                <a:solidFill>
                  <a:schemeClr val="bg1"/>
                </a:solidFill>
              </a:rPr>
              <a:t> </a:t>
            </a:r>
            <a:r>
              <a:rPr lang="en-US" sz="1900" dirty="0" err="1">
                <a:solidFill>
                  <a:schemeClr val="bg1"/>
                </a:solidFill>
              </a:rPr>
              <a:t>berdasarkan</a:t>
            </a:r>
            <a:r>
              <a:rPr lang="en-US" sz="1900" dirty="0">
                <a:solidFill>
                  <a:schemeClr val="bg1"/>
                </a:solidFill>
              </a:rPr>
              <a:t> </a:t>
            </a:r>
            <a:r>
              <a:rPr lang="en-US" sz="1900" dirty="0" err="1">
                <a:solidFill>
                  <a:schemeClr val="bg1"/>
                </a:solidFill>
              </a:rPr>
              <a:t>hasil</a:t>
            </a:r>
            <a:r>
              <a:rPr lang="en-US" sz="1900" dirty="0">
                <a:solidFill>
                  <a:schemeClr val="bg1"/>
                </a:solidFill>
              </a:rPr>
              <a:t> </a:t>
            </a:r>
            <a:r>
              <a:rPr lang="en-US" sz="1900" dirty="0" err="1">
                <a:solidFill>
                  <a:schemeClr val="bg1"/>
                </a:solidFill>
              </a:rPr>
              <a:t>pengujian</a:t>
            </a:r>
            <a:r>
              <a:rPr lang="en-US" sz="1900" dirty="0">
                <a:solidFill>
                  <a:schemeClr val="bg1"/>
                </a:solidFill>
              </a:rPr>
              <a:t> </a:t>
            </a:r>
            <a:r>
              <a:rPr lang="en-US" sz="1900" dirty="0" err="1">
                <a:solidFill>
                  <a:schemeClr val="bg1"/>
                </a:solidFill>
              </a:rPr>
              <a:t>dapat</a:t>
            </a:r>
            <a:r>
              <a:rPr lang="en-US" sz="1900" dirty="0">
                <a:solidFill>
                  <a:schemeClr val="bg1"/>
                </a:solidFill>
              </a:rPr>
              <a:t> </a:t>
            </a:r>
            <a:r>
              <a:rPr lang="en-US" sz="1900" dirty="0" err="1">
                <a:solidFill>
                  <a:schemeClr val="bg1"/>
                </a:solidFill>
              </a:rPr>
              <a:t>berupa</a:t>
            </a:r>
            <a:r>
              <a:rPr lang="en-US" sz="1900" dirty="0">
                <a:solidFill>
                  <a:schemeClr val="bg1"/>
                </a:solidFill>
              </a:rPr>
              <a:t> </a:t>
            </a:r>
            <a:r>
              <a:rPr lang="en-US" sz="1900" dirty="0" err="1">
                <a:solidFill>
                  <a:schemeClr val="bg1"/>
                </a:solidFill>
              </a:rPr>
              <a:t>pembatalan</a:t>
            </a:r>
            <a:r>
              <a:rPr lang="en-US" sz="1900" dirty="0">
                <a:solidFill>
                  <a:schemeClr val="bg1"/>
                </a:solidFill>
              </a:rPr>
              <a:t> </a:t>
            </a:r>
            <a:r>
              <a:rPr lang="en-US" sz="1900" dirty="0" err="1">
                <a:solidFill>
                  <a:schemeClr val="bg1"/>
                </a:solidFill>
              </a:rPr>
              <a:t>terhadap</a:t>
            </a:r>
            <a:r>
              <a:rPr lang="en-US" sz="1900" dirty="0">
                <a:solidFill>
                  <a:schemeClr val="bg1"/>
                </a:solidFill>
              </a:rPr>
              <a:t> UU yang </a:t>
            </a:r>
            <a:r>
              <a:rPr lang="en-US" sz="1900" dirty="0" err="1">
                <a:solidFill>
                  <a:schemeClr val="bg1"/>
                </a:solidFill>
              </a:rPr>
              <a:t>telah</a:t>
            </a:r>
            <a:r>
              <a:rPr lang="en-US" sz="1900" dirty="0">
                <a:solidFill>
                  <a:schemeClr val="bg1"/>
                </a:solidFill>
              </a:rPr>
              <a:t> </a:t>
            </a:r>
            <a:r>
              <a:rPr lang="en-US" sz="1900" dirty="0" err="1">
                <a:solidFill>
                  <a:schemeClr val="bg1"/>
                </a:solidFill>
              </a:rPr>
              <a:t>ditetapkan</a:t>
            </a:r>
            <a:r>
              <a:rPr lang="en-US" sz="1900" dirty="0">
                <a:solidFill>
                  <a:schemeClr val="bg1"/>
                </a:solidFill>
              </a:rPr>
              <a:t> tersebut. </a:t>
            </a:r>
            <a:endParaRPr lang="en-US" sz="1900" b="1" dirty="0">
              <a:solidFill>
                <a:schemeClr val="bg1"/>
              </a:solidFill>
            </a:endParaRPr>
          </a:p>
          <a:p>
            <a:endParaRPr lang="en-US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76654" y="1253689"/>
            <a:ext cx="4772691" cy="46488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76659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414</Words>
  <Application>Microsoft Office PowerPoint</Application>
  <PresentationFormat>Widescreen</PresentationFormat>
  <Paragraphs>46</Paragraphs>
  <Slides>6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4" baseType="lpstr">
      <vt:lpstr>Arial</vt:lpstr>
      <vt:lpstr>Batang</vt:lpstr>
      <vt:lpstr>Calibri</vt:lpstr>
      <vt:lpstr>Calibri Light</vt:lpstr>
      <vt:lpstr>Cambria</vt:lpstr>
      <vt:lpstr>Candara</vt:lpstr>
      <vt:lpstr>Tahoma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Aflah Faiz Rizqullah</dc:creator>
  <cp:lastModifiedBy>Aflah Faiz Rizqullah</cp:lastModifiedBy>
  <cp:revision>8</cp:revision>
  <dcterms:created xsi:type="dcterms:W3CDTF">2023-02-13T07:44:51Z</dcterms:created>
  <dcterms:modified xsi:type="dcterms:W3CDTF">2023-02-17T04:40:30Z</dcterms:modified>
</cp:coreProperties>
</file>